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721" r:id="rId5"/>
    <p:sldId id="731" r:id="rId6"/>
    <p:sldId id="738" r:id="rId7"/>
    <p:sldId id="739" r:id="rId8"/>
    <p:sldId id="743" r:id="rId9"/>
    <p:sldId id="728" r:id="rId10"/>
    <p:sldId id="746" r:id="rId11"/>
    <p:sldId id="293" r:id="rId12"/>
    <p:sldId id="274" r:id="rId13"/>
    <p:sldId id="259" r:id="rId14"/>
    <p:sldId id="262" r:id="rId15"/>
    <p:sldId id="263" r:id="rId16"/>
    <p:sldId id="271" r:id="rId17"/>
    <p:sldId id="267" r:id="rId18"/>
    <p:sldId id="302" r:id="rId19"/>
    <p:sldId id="744" r:id="rId20"/>
    <p:sldId id="74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112" userDrawn="1">
          <p15:clr>
            <a:srgbClr val="A4A3A4"/>
          </p15:clr>
        </p15:guide>
        <p15:guide id="2" pos="3840" userDrawn="1">
          <p15:clr>
            <a:srgbClr val="A4A3A4"/>
          </p15:clr>
        </p15:guide>
        <p15:guide id="3" pos="5568" userDrawn="1">
          <p15:clr>
            <a:srgbClr val="A4A3A4"/>
          </p15:clr>
        </p15:guide>
        <p15:guide id="4"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072"/>
    <a:srgbClr val="7A7832"/>
    <a:srgbClr val="C1F4FF"/>
    <a:srgbClr val="000000"/>
    <a:srgbClr val="FFFFFF"/>
    <a:srgbClr val="BA6266"/>
    <a:srgbClr val="115072"/>
    <a:srgbClr val="F9F9F9"/>
    <a:srgbClr val="DADADA"/>
    <a:srgbClr val="5324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71BF9D-82D2-41A5-B02F-6563F4A16534}" v="19" dt="2024-11-18T15:34:14.5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69" autoAdjust="0"/>
    <p:restoredTop sz="95770" autoAdjust="0"/>
  </p:normalViewPr>
  <p:slideViewPr>
    <p:cSldViewPr snapToGrid="0">
      <p:cViewPr varScale="1">
        <p:scale>
          <a:sx n="62" d="100"/>
          <a:sy n="62" d="100"/>
        </p:scale>
        <p:origin x="648" y="56"/>
      </p:cViewPr>
      <p:guideLst>
        <p:guide pos="2112"/>
        <p:guide pos="3840"/>
        <p:guide pos="5568"/>
        <p:guide orient="horz" pos="2160"/>
      </p:guideLst>
    </p:cSldViewPr>
  </p:slideViewPr>
  <p:outlineViewPr>
    <p:cViewPr>
      <p:scale>
        <a:sx n="33" d="100"/>
        <a:sy n="33" d="100"/>
      </p:scale>
      <p:origin x="0" y="0"/>
    </p:cViewPr>
  </p:outlineViewPr>
  <p:notesTextViewPr>
    <p:cViewPr>
      <p:scale>
        <a:sx n="3" d="2"/>
        <a:sy n="3" d="2"/>
      </p:scale>
      <p:origin x="0" y="0"/>
    </p:cViewPr>
  </p:notesTextViewPr>
  <p:gridSpacing cx="914400" cy="9144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D1A2F-4AAB-4269-BF07-671C004F4CD7}"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D700FF-D958-4D80-9E31-5BC346A5A129}" type="slidenum">
              <a:rPr lang="en-US" smtClean="0"/>
              <a:t>‹#›</a:t>
            </a:fld>
            <a:endParaRPr lang="en-US"/>
          </a:p>
        </p:txBody>
      </p:sp>
    </p:spTree>
    <p:extLst>
      <p:ext uri="{BB962C8B-B14F-4D97-AF65-F5344CB8AC3E}">
        <p14:creationId xmlns:p14="http://schemas.microsoft.com/office/powerpoint/2010/main" val="3255967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D700FF-D958-4D80-9E31-5BC346A5A129}" type="slidenum">
              <a:rPr lang="en-US" smtClean="0"/>
              <a:t>1</a:t>
            </a:fld>
            <a:endParaRPr lang="en-US"/>
          </a:p>
        </p:txBody>
      </p:sp>
    </p:spTree>
    <p:extLst>
      <p:ext uri="{BB962C8B-B14F-4D97-AF65-F5344CB8AC3E}">
        <p14:creationId xmlns:p14="http://schemas.microsoft.com/office/powerpoint/2010/main" val="2183823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D17AD-B171-476B-AA0B-78A61F15C327}" type="slidenum">
              <a:rPr lang="en-US" smtClean="0"/>
              <a:t>9</a:t>
            </a:fld>
            <a:endParaRPr lang="en-US"/>
          </a:p>
        </p:txBody>
      </p:sp>
    </p:spTree>
    <p:extLst>
      <p:ext uri="{BB962C8B-B14F-4D97-AF65-F5344CB8AC3E}">
        <p14:creationId xmlns:p14="http://schemas.microsoft.com/office/powerpoint/2010/main" val="335510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D17AD-B171-476B-AA0B-78A61F15C327}" type="slidenum">
              <a:rPr lang="en-US" smtClean="0"/>
              <a:t>10</a:t>
            </a:fld>
            <a:endParaRPr lang="en-US"/>
          </a:p>
        </p:txBody>
      </p:sp>
    </p:spTree>
    <p:extLst>
      <p:ext uri="{BB962C8B-B14F-4D97-AF65-F5344CB8AC3E}">
        <p14:creationId xmlns:p14="http://schemas.microsoft.com/office/powerpoint/2010/main" val="2578865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D17AD-B171-476B-AA0B-78A61F15C327}" type="slidenum">
              <a:rPr lang="en-US" smtClean="0"/>
              <a:t>11</a:t>
            </a:fld>
            <a:endParaRPr lang="en-US"/>
          </a:p>
        </p:txBody>
      </p:sp>
    </p:spTree>
    <p:extLst>
      <p:ext uri="{BB962C8B-B14F-4D97-AF65-F5344CB8AC3E}">
        <p14:creationId xmlns:p14="http://schemas.microsoft.com/office/powerpoint/2010/main" val="4045646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lnSpc>
                <a:spcPct val="75000"/>
              </a:lnSpc>
              <a:spcBef>
                <a:spcPct val="20000"/>
              </a:spcBef>
              <a:buFontTx/>
              <a:buNone/>
              <a:defRPr/>
            </a:pPr>
            <a:endParaRPr lang="en-US" dirty="0"/>
          </a:p>
        </p:txBody>
      </p:sp>
      <p:sp>
        <p:nvSpPr>
          <p:cNvPr id="4" name="Slide Number Placeholder 3"/>
          <p:cNvSpPr>
            <a:spLocks noGrp="1"/>
          </p:cNvSpPr>
          <p:nvPr>
            <p:ph type="sldNum" sz="quarter" idx="10"/>
          </p:nvPr>
        </p:nvSpPr>
        <p:spPr/>
        <p:txBody>
          <a:bodyPr/>
          <a:lstStyle/>
          <a:p>
            <a:fld id="{567D17AD-B171-476B-AA0B-78A61F15C327}" type="slidenum">
              <a:rPr lang="en-US" smtClean="0"/>
              <a:t>12</a:t>
            </a:fld>
            <a:endParaRPr lang="en-US"/>
          </a:p>
        </p:txBody>
      </p:sp>
    </p:spTree>
    <p:extLst>
      <p:ext uri="{BB962C8B-B14F-4D97-AF65-F5344CB8AC3E}">
        <p14:creationId xmlns:p14="http://schemas.microsoft.com/office/powerpoint/2010/main" val="1019185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lnSpc>
                <a:spcPct val="90000"/>
              </a:lnSpc>
              <a:defRPr/>
            </a:pPr>
            <a:endParaRPr lang="en-US" dirty="0">
              <a:latin typeface="Calibri" panose="020F0502020204030204" pitchFamily="34" charset="0"/>
            </a:endParaRPr>
          </a:p>
          <a:p>
            <a:pPr eaLnBrk="1" hangingPunct="1">
              <a:lnSpc>
                <a:spcPct val="90000"/>
              </a:lnSpc>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567D17AD-B171-476B-AA0B-78A61F15C327}" type="slidenum">
              <a:rPr lang="en-US" smtClean="0"/>
              <a:t>13</a:t>
            </a:fld>
            <a:endParaRPr lang="en-US"/>
          </a:p>
        </p:txBody>
      </p:sp>
    </p:spTree>
    <p:extLst>
      <p:ext uri="{BB962C8B-B14F-4D97-AF65-F5344CB8AC3E}">
        <p14:creationId xmlns:p14="http://schemas.microsoft.com/office/powerpoint/2010/main" val="3801065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Font typeface="Wingdings" pitchFamily="2" charset="2"/>
              <a:buNone/>
            </a:pPr>
            <a:endParaRPr lang="en-US" dirty="0">
              <a:latin typeface="Calibri" pitchFamily="34" charset="0"/>
            </a:endParaRPr>
          </a:p>
        </p:txBody>
      </p:sp>
      <p:sp>
        <p:nvSpPr>
          <p:cNvPr id="4" name="Slide Number Placeholder 3"/>
          <p:cNvSpPr>
            <a:spLocks noGrp="1"/>
          </p:cNvSpPr>
          <p:nvPr>
            <p:ph type="sldNum" sz="quarter" idx="10"/>
          </p:nvPr>
        </p:nvSpPr>
        <p:spPr/>
        <p:txBody>
          <a:bodyPr/>
          <a:lstStyle/>
          <a:p>
            <a:fld id="{567D17AD-B171-476B-AA0B-78A61F15C327}" type="slidenum">
              <a:rPr lang="en-US" smtClean="0"/>
              <a:t>14</a:t>
            </a:fld>
            <a:endParaRPr lang="en-US"/>
          </a:p>
        </p:txBody>
      </p:sp>
    </p:spTree>
    <p:extLst>
      <p:ext uri="{BB962C8B-B14F-4D97-AF65-F5344CB8AC3E}">
        <p14:creationId xmlns:p14="http://schemas.microsoft.com/office/powerpoint/2010/main" val="1958223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slide to showcase the agency’s website</a:t>
            </a:r>
          </a:p>
        </p:txBody>
      </p:sp>
      <p:sp>
        <p:nvSpPr>
          <p:cNvPr id="4" name="Slide Number Placeholder 3"/>
          <p:cNvSpPr>
            <a:spLocks noGrp="1"/>
          </p:cNvSpPr>
          <p:nvPr>
            <p:ph type="sldNum" sz="quarter" idx="5"/>
          </p:nvPr>
        </p:nvSpPr>
        <p:spPr/>
        <p:txBody>
          <a:bodyPr/>
          <a:lstStyle/>
          <a:p>
            <a:fld id="{42D700FF-D958-4D80-9E31-5BC346A5A129}" type="slidenum">
              <a:rPr lang="en-US" smtClean="0"/>
              <a:t>16</a:t>
            </a:fld>
            <a:endParaRPr lang="en-US"/>
          </a:p>
        </p:txBody>
      </p:sp>
    </p:spTree>
    <p:extLst>
      <p:ext uri="{BB962C8B-B14F-4D97-AF65-F5344CB8AC3E}">
        <p14:creationId xmlns:p14="http://schemas.microsoft.com/office/powerpoint/2010/main" val="4011499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slide to showcase the agency’s website</a:t>
            </a:r>
          </a:p>
        </p:txBody>
      </p:sp>
      <p:sp>
        <p:nvSpPr>
          <p:cNvPr id="4" name="Slide Number Placeholder 3"/>
          <p:cNvSpPr>
            <a:spLocks noGrp="1"/>
          </p:cNvSpPr>
          <p:nvPr>
            <p:ph type="sldNum" sz="quarter" idx="5"/>
          </p:nvPr>
        </p:nvSpPr>
        <p:spPr/>
        <p:txBody>
          <a:bodyPr/>
          <a:lstStyle/>
          <a:p>
            <a:fld id="{42D700FF-D958-4D80-9E31-5BC346A5A129}" type="slidenum">
              <a:rPr lang="en-US" smtClean="0"/>
              <a:t>17</a:t>
            </a:fld>
            <a:endParaRPr lang="en-US"/>
          </a:p>
        </p:txBody>
      </p:sp>
    </p:spTree>
    <p:extLst>
      <p:ext uri="{BB962C8B-B14F-4D97-AF65-F5344CB8AC3E}">
        <p14:creationId xmlns:p14="http://schemas.microsoft.com/office/powerpoint/2010/main" val="1633245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529DA8-68AE-4631-8155-0E8E8FE0A8A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0000"/>
          <a:stretch/>
        </p:blipFill>
        <p:spPr>
          <a:xfrm>
            <a:off x="0" y="0"/>
            <a:ext cx="12192000" cy="6858000"/>
          </a:xfrm>
          <a:prstGeom prst="rect">
            <a:avLst/>
          </a:prstGeom>
        </p:spPr>
      </p:pic>
      <p:sp>
        <p:nvSpPr>
          <p:cNvPr id="2" name="Title 1">
            <a:extLst>
              <a:ext uri="{FF2B5EF4-FFF2-40B4-BE49-F238E27FC236}">
                <a16:creationId xmlns:a16="http://schemas.microsoft.com/office/drawing/2014/main" id="{A791665A-ADEB-4722-8DF6-6289369BC600}"/>
              </a:ext>
            </a:extLst>
          </p:cNvPr>
          <p:cNvSpPr>
            <a:spLocks noGrp="1"/>
          </p:cNvSpPr>
          <p:nvPr>
            <p:ph type="ctrTitle" hasCustomPrompt="1"/>
          </p:nvPr>
        </p:nvSpPr>
        <p:spPr>
          <a:xfrm>
            <a:off x="1524000" y="1122363"/>
            <a:ext cx="9144000" cy="2387600"/>
          </a:xfrm>
        </p:spPr>
        <p:txBody>
          <a:bodyPr anchor="b"/>
          <a:lstStyle>
            <a:lvl1pPr algn="l">
              <a:defRPr sz="6000" cap="small" baseline="0">
                <a:solidFill>
                  <a:schemeClr val="bg1"/>
                </a:solidFill>
                <a:latin typeface="Brandon Grotesque Black" panose="020B0A03020203060202" pitchFamily="34" charset="0"/>
                <a:ea typeface="Segoe UI Black" panose="020B0A02040204020203" pitchFamily="34" charset="0"/>
                <a:cs typeface="Brandon Grotesque Black" panose="020B0A03020203060202" pitchFamily="34" charset="0"/>
              </a:defRPr>
            </a:lvl1pPr>
          </a:lstStyle>
          <a:p>
            <a:r>
              <a:rPr lang="en-US" dirty="0"/>
              <a:t>Click to Edit Master Title </a:t>
            </a:r>
          </a:p>
        </p:txBody>
      </p:sp>
      <p:sp>
        <p:nvSpPr>
          <p:cNvPr id="3" name="Subtitle 2">
            <a:extLst>
              <a:ext uri="{FF2B5EF4-FFF2-40B4-BE49-F238E27FC236}">
                <a16:creationId xmlns:a16="http://schemas.microsoft.com/office/drawing/2014/main" id="{BD2FD504-9552-4157-89CA-EBFC221444C1}"/>
              </a:ext>
            </a:extLst>
          </p:cNvPr>
          <p:cNvSpPr>
            <a:spLocks noGrp="1"/>
          </p:cNvSpPr>
          <p:nvPr>
            <p:ph type="subTitle" idx="1"/>
          </p:nvPr>
        </p:nvSpPr>
        <p:spPr>
          <a:xfrm>
            <a:off x="1524000" y="3602038"/>
            <a:ext cx="9144000" cy="1655762"/>
          </a:xfrm>
        </p:spPr>
        <p:txBody>
          <a:bodyPr/>
          <a:lstStyle>
            <a:lvl1pPr marL="0" indent="0" algn="l">
              <a:buNone/>
              <a:defRPr sz="2400">
                <a:solidFill>
                  <a:schemeClr val="bg1"/>
                </a:solidFill>
                <a:latin typeface="Brandon Grotesque Medium" panose="020B0603020203060202" pitchFamily="34" charset="0"/>
                <a:ea typeface="Segoe UI Black" panose="020B0A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Oval 15">
            <a:extLst>
              <a:ext uri="{FF2B5EF4-FFF2-40B4-BE49-F238E27FC236}">
                <a16:creationId xmlns:a16="http://schemas.microsoft.com/office/drawing/2014/main" id="{A68C97DB-FB04-4B87-A1AC-501CEAA1CC9B}"/>
              </a:ext>
            </a:extLst>
          </p:cNvPr>
          <p:cNvSpPr/>
          <p:nvPr userDrawn="1"/>
        </p:nvSpPr>
        <p:spPr>
          <a:xfrm>
            <a:off x="8082915" y="5289454"/>
            <a:ext cx="959488" cy="9640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3FFFAB2A-FBE2-4D67-A231-91A384D9787B}"/>
              </a:ext>
            </a:extLst>
          </p:cNvPr>
          <p:cNvGrpSpPr/>
          <p:nvPr userDrawn="1"/>
        </p:nvGrpSpPr>
        <p:grpSpPr>
          <a:xfrm>
            <a:off x="8011659" y="5221539"/>
            <a:ext cx="3228343" cy="1121666"/>
            <a:chOff x="8011659" y="5221539"/>
            <a:chExt cx="3228343" cy="1121666"/>
          </a:xfrm>
        </p:grpSpPr>
        <p:pic>
          <p:nvPicPr>
            <p:cNvPr id="18" name="Picture 17">
              <a:extLst>
                <a:ext uri="{FF2B5EF4-FFF2-40B4-BE49-F238E27FC236}">
                  <a16:creationId xmlns:a16="http://schemas.microsoft.com/office/drawing/2014/main" id="{2533A46B-1814-44E7-B4D9-CC5D09EA2E9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r="65193"/>
            <a:stretch/>
          </p:blipFill>
          <p:spPr>
            <a:xfrm>
              <a:off x="8011659" y="5221539"/>
              <a:ext cx="1146856" cy="1121666"/>
            </a:xfrm>
            <a:prstGeom prst="rect">
              <a:avLst/>
            </a:prstGeom>
          </p:spPr>
        </p:pic>
        <p:pic>
          <p:nvPicPr>
            <p:cNvPr id="19" name="Picture 18">
              <a:extLst>
                <a:ext uri="{FF2B5EF4-FFF2-40B4-BE49-F238E27FC236}">
                  <a16:creationId xmlns:a16="http://schemas.microsoft.com/office/drawing/2014/main" id="{CB67BED3-9596-4E20-89E1-5EB49900973F}"/>
                </a:ext>
                <a:ext uri="{C183D7F6-B498-43B3-948B-1728B52AA6E4}">
                  <adec:decorative xmlns:adec="http://schemas.microsoft.com/office/drawing/2017/decorative" val="1"/>
                </a:ext>
              </a:extLst>
            </p:cNvPr>
            <p:cNvPicPr>
              <a:picLocks noChangeAspect="1"/>
            </p:cNvPicPr>
            <p:nvPr/>
          </p:nvPicPr>
          <p:blipFill rotWithShape="1">
            <a:blip r:embed="rId4">
              <a:biLevel thresh="25000"/>
              <a:extLst>
                <a:ext uri="{28A0092B-C50C-407E-A947-70E740481C1C}">
                  <a14:useLocalDpi xmlns:a14="http://schemas.microsoft.com/office/drawing/2010/main" val="0"/>
                </a:ext>
              </a:extLst>
            </a:blip>
            <a:srcRect l="35466"/>
            <a:stretch/>
          </p:blipFill>
          <p:spPr>
            <a:xfrm>
              <a:off x="9113659" y="5221539"/>
              <a:ext cx="2126343" cy="1121666"/>
            </a:xfrm>
            <a:prstGeom prst="rect">
              <a:avLst/>
            </a:prstGeom>
          </p:spPr>
        </p:pic>
      </p:grpSp>
    </p:spTree>
    <p:extLst>
      <p:ext uri="{BB962C8B-B14F-4D97-AF65-F5344CB8AC3E}">
        <p14:creationId xmlns:p14="http://schemas.microsoft.com/office/powerpoint/2010/main" val="1042026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0F673-6918-4731-B43C-FF5D3C3E12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12CC4B-D15D-4356-97E6-CFADC5B129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DFE01A-8375-4ADE-A06A-79EB4DA75C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8E29ED-D57F-4B63-9EC2-87FACBE854ED}"/>
              </a:ext>
            </a:extLst>
          </p:cNvPr>
          <p:cNvSpPr>
            <a:spLocks noGrp="1"/>
          </p:cNvSpPr>
          <p:nvPr>
            <p:ph type="dt" sz="half" idx="10"/>
          </p:nvPr>
        </p:nvSpPr>
        <p:spPr/>
        <p:txBody>
          <a:bodyPr/>
          <a:lstStyle/>
          <a:p>
            <a:fld id="{BE70A38A-08DE-48B8-9DCD-90E79CFB272F}" type="datetimeFigureOut">
              <a:rPr lang="en-US" smtClean="0"/>
              <a:t>11/18/2024</a:t>
            </a:fld>
            <a:endParaRPr lang="en-US"/>
          </a:p>
        </p:txBody>
      </p:sp>
      <p:sp>
        <p:nvSpPr>
          <p:cNvPr id="6" name="Footer Placeholder 5">
            <a:extLst>
              <a:ext uri="{FF2B5EF4-FFF2-40B4-BE49-F238E27FC236}">
                <a16:creationId xmlns:a16="http://schemas.microsoft.com/office/drawing/2014/main" id="{F0F077C2-028E-44E0-B52A-DB0787A411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7B67D-A9A1-4F5E-8770-862B37EBF03F}"/>
              </a:ext>
            </a:extLst>
          </p:cNvPr>
          <p:cNvSpPr>
            <a:spLocks noGrp="1"/>
          </p:cNvSpPr>
          <p:nvPr>
            <p:ph type="sldNum" sz="quarter" idx="12"/>
          </p:nvPr>
        </p:nvSpPr>
        <p:spPr/>
        <p:txBody>
          <a:bodyPr/>
          <a:lstStyle/>
          <a:p>
            <a:fld id="{40C7FD5E-E0BC-44A0-9C55-282E53F72812}" type="slidenum">
              <a:rPr lang="en-US" smtClean="0"/>
              <a:t>‹#›</a:t>
            </a:fld>
            <a:endParaRPr lang="en-US"/>
          </a:p>
        </p:txBody>
      </p:sp>
    </p:spTree>
    <p:extLst>
      <p:ext uri="{BB962C8B-B14F-4D97-AF65-F5344CB8AC3E}">
        <p14:creationId xmlns:p14="http://schemas.microsoft.com/office/powerpoint/2010/main" val="1585684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5280F-8DED-4864-A587-CD3490C534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4FAE30-DFCD-4B7D-9FE5-0EEDCCC017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1BC775-7C81-4328-970F-9D99BF216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A5A653-2508-4615-B649-71825DD85629}"/>
              </a:ext>
            </a:extLst>
          </p:cNvPr>
          <p:cNvSpPr>
            <a:spLocks noGrp="1"/>
          </p:cNvSpPr>
          <p:nvPr>
            <p:ph type="dt" sz="half" idx="10"/>
          </p:nvPr>
        </p:nvSpPr>
        <p:spPr/>
        <p:txBody>
          <a:bodyPr/>
          <a:lstStyle/>
          <a:p>
            <a:fld id="{BE70A38A-08DE-48B8-9DCD-90E79CFB272F}" type="datetimeFigureOut">
              <a:rPr lang="en-US" smtClean="0"/>
              <a:t>11/18/2024</a:t>
            </a:fld>
            <a:endParaRPr lang="en-US"/>
          </a:p>
        </p:txBody>
      </p:sp>
      <p:sp>
        <p:nvSpPr>
          <p:cNvPr id="6" name="Footer Placeholder 5">
            <a:extLst>
              <a:ext uri="{FF2B5EF4-FFF2-40B4-BE49-F238E27FC236}">
                <a16:creationId xmlns:a16="http://schemas.microsoft.com/office/drawing/2014/main" id="{166D247F-A254-4E77-A49B-02D93D96AD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7B4F73-0216-4D9C-BA0D-4B299F04D7E3}"/>
              </a:ext>
            </a:extLst>
          </p:cNvPr>
          <p:cNvSpPr>
            <a:spLocks noGrp="1"/>
          </p:cNvSpPr>
          <p:nvPr>
            <p:ph type="sldNum" sz="quarter" idx="12"/>
          </p:nvPr>
        </p:nvSpPr>
        <p:spPr/>
        <p:txBody>
          <a:bodyPr/>
          <a:lstStyle/>
          <a:p>
            <a:fld id="{40C7FD5E-E0BC-44A0-9C55-282E53F72812}" type="slidenum">
              <a:rPr lang="en-US" smtClean="0"/>
              <a:t>‹#›</a:t>
            </a:fld>
            <a:endParaRPr lang="en-US"/>
          </a:p>
        </p:txBody>
      </p:sp>
    </p:spTree>
    <p:extLst>
      <p:ext uri="{BB962C8B-B14F-4D97-AF65-F5344CB8AC3E}">
        <p14:creationId xmlns:p14="http://schemas.microsoft.com/office/powerpoint/2010/main" val="3975979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22FB7-FABD-4A6E-8712-A9B2FF4AEC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E47ED9-C1C4-43B0-9EA6-2F9045E7FA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8F64C-7620-4500-BE70-7E2FC5F5D00F}"/>
              </a:ext>
            </a:extLst>
          </p:cNvPr>
          <p:cNvSpPr>
            <a:spLocks noGrp="1"/>
          </p:cNvSpPr>
          <p:nvPr>
            <p:ph type="dt" sz="half" idx="10"/>
          </p:nvPr>
        </p:nvSpPr>
        <p:spPr/>
        <p:txBody>
          <a:bodyPr/>
          <a:lstStyle/>
          <a:p>
            <a:fld id="{BE70A38A-08DE-48B8-9DCD-90E79CFB272F}" type="datetimeFigureOut">
              <a:rPr lang="en-US" smtClean="0"/>
              <a:t>11/18/2024</a:t>
            </a:fld>
            <a:endParaRPr lang="en-US"/>
          </a:p>
        </p:txBody>
      </p:sp>
      <p:sp>
        <p:nvSpPr>
          <p:cNvPr id="5" name="Footer Placeholder 4">
            <a:extLst>
              <a:ext uri="{FF2B5EF4-FFF2-40B4-BE49-F238E27FC236}">
                <a16:creationId xmlns:a16="http://schemas.microsoft.com/office/drawing/2014/main" id="{D7A89193-3E54-463E-A046-EDAE25FE0F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96ECA5-D4F8-497F-840A-B69FE786EA92}"/>
              </a:ext>
            </a:extLst>
          </p:cNvPr>
          <p:cNvSpPr>
            <a:spLocks noGrp="1"/>
          </p:cNvSpPr>
          <p:nvPr>
            <p:ph type="sldNum" sz="quarter" idx="12"/>
          </p:nvPr>
        </p:nvSpPr>
        <p:spPr/>
        <p:txBody>
          <a:bodyPr/>
          <a:lstStyle/>
          <a:p>
            <a:fld id="{40C7FD5E-E0BC-44A0-9C55-282E53F72812}" type="slidenum">
              <a:rPr lang="en-US" smtClean="0"/>
              <a:t>‹#›</a:t>
            </a:fld>
            <a:endParaRPr lang="en-US"/>
          </a:p>
        </p:txBody>
      </p:sp>
    </p:spTree>
    <p:extLst>
      <p:ext uri="{BB962C8B-B14F-4D97-AF65-F5344CB8AC3E}">
        <p14:creationId xmlns:p14="http://schemas.microsoft.com/office/powerpoint/2010/main" val="2234570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E210AB-0B58-424E-9C36-A7F5C4FA63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805CCF-6FB6-47BB-ACF6-B08C82DE31B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626BC3-D24C-4138-BEEC-DCC4F308AF35}"/>
              </a:ext>
            </a:extLst>
          </p:cNvPr>
          <p:cNvSpPr>
            <a:spLocks noGrp="1"/>
          </p:cNvSpPr>
          <p:nvPr>
            <p:ph type="dt" sz="half" idx="10"/>
          </p:nvPr>
        </p:nvSpPr>
        <p:spPr/>
        <p:txBody>
          <a:bodyPr/>
          <a:lstStyle/>
          <a:p>
            <a:fld id="{BE70A38A-08DE-48B8-9DCD-90E79CFB272F}" type="datetimeFigureOut">
              <a:rPr lang="en-US" smtClean="0"/>
              <a:t>11/18/2024</a:t>
            </a:fld>
            <a:endParaRPr lang="en-US"/>
          </a:p>
        </p:txBody>
      </p:sp>
      <p:sp>
        <p:nvSpPr>
          <p:cNvPr id="5" name="Footer Placeholder 4">
            <a:extLst>
              <a:ext uri="{FF2B5EF4-FFF2-40B4-BE49-F238E27FC236}">
                <a16:creationId xmlns:a16="http://schemas.microsoft.com/office/drawing/2014/main" id="{BBCD3021-97BD-4925-AEBB-BC5B9C0C9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84B7E6-701F-434A-BFA2-143DC5A2D013}"/>
              </a:ext>
            </a:extLst>
          </p:cNvPr>
          <p:cNvSpPr>
            <a:spLocks noGrp="1"/>
          </p:cNvSpPr>
          <p:nvPr>
            <p:ph type="sldNum" sz="quarter" idx="12"/>
          </p:nvPr>
        </p:nvSpPr>
        <p:spPr/>
        <p:txBody>
          <a:bodyPr/>
          <a:lstStyle/>
          <a:p>
            <a:fld id="{40C7FD5E-E0BC-44A0-9C55-282E53F72812}" type="slidenum">
              <a:rPr lang="en-US" smtClean="0"/>
              <a:t>‹#›</a:t>
            </a:fld>
            <a:endParaRPr lang="en-US"/>
          </a:p>
        </p:txBody>
      </p:sp>
    </p:spTree>
    <p:extLst>
      <p:ext uri="{BB962C8B-B14F-4D97-AF65-F5344CB8AC3E}">
        <p14:creationId xmlns:p14="http://schemas.microsoft.com/office/powerpoint/2010/main" val="2930249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Nam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9FF92B7-E8FE-41F3-861B-8FCC12CF07B1}"/>
              </a:ext>
            </a:extLst>
          </p:cNvPr>
          <p:cNvCxnSpPr/>
          <p:nvPr userDrawn="1"/>
        </p:nvCxnSpPr>
        <p:spPr>
          <a:xfrm>
            <a:off x="1017205" y="2984920"/>
            <a:ext cx="11218985" cy="0"/>
          </a:xfrm>
          <a:prstGeom prst="line">
            <a:avLst/>
          </a:prstGeom>
          <a:ln w="38100">
            <a:solidFill>
              <a:srgbClr val="14507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D728398-1DA2-46B3-B629-2923E41AF60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3400" y="5491654"/>
            <a:ext cx="3294895" cy="1121666"/>
          </a:xfrm>
          <a:prstGeom prst="rect">
            <a:avLst/>
          </a:prstGeom>
        </p:spPr>
      </p:pic>
      <p:sp>
        <p:nvSpPr>
          <p:cNvPr id="11" name="Text Placeholder 10">
            <a:extLst>
              <a:ext uri="{FF2B5EF4-FFF2-40B4-BE49-F238E27FC236}">
                <a16:creationId xmlns:a16="http://schemas.microsoft.com/office/drawing/2014/main" id="{9347118F-9B65-45A6-AB32-6BCE541C06E5}"/>
              </a:ext>
            </a:extLst>
          </p:cNvPr>
          <p:cNvSpPr>
            <a:spLocks noGrp="1"/>
          </p:cNvSpPr>
          <p:nvPr>
            <p:ph type="body" sz="quarter" idx="10" hasCustomPrompt="1"/>
          </p:nvPr>
        </p:nvSpPr>
        <p:spPr>
          <a:xfrm>
            <a:off x="1385471" y="3005511"/>
            <a:ext cx="6125037" cy="893809"/>
          </a:xfrm>
        </p:spPr>
        <p:txBody>
          <a:bodyPr>
            <a:normAutofit/>
          </a:bodyPr>
          <a:lstStyle>
            <a:lvl1pPr marL="0" indent="0">
              <a:buNone/>
              <a:defRPr lang="en-US" sz="2400" kern="1200" cap="small" dirty="0" smtClean="0">
                <a:solidFill>
                  <a:srgbClr val="7A7832"/>
                </a:solidFill>
                <a:latin typeface="Brandon Grotesque Medium" panose="020B0603020203060202" pitchFamily="34" charset="0"/>
                <a:ea typeface="Segoe UI Historic" panose="020B0502040204020203" pitchFamily="34" charset="0"/>
                <a:cs typeface="Segoe UI Semibold" panose="020B07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Presenter’s Job Title</a:t>
            </a:r>
          </a:p>
        </p:txBody>
      </p:sp>
      <p:sp>
        <p:nvSpPr>
          <p:cNvPr id="13" name="Text Placeholder 12">
            <a:extLst>
              <a:ext uri="{FF2B5EF4-FFF2-40B4-BE49-F238E27FC236}">
                <a16:creationId xmlns:a16="http://schemas.microsoft.com/office/drawing/2014/main" id="{94BEB0A0-7092-474D-8F74-EC96A07AD6C0}"/>
              </a:ext>
            </a:extLst>
          </p:cNvPr>
          <p:cNvSpPr>
            <a:spLocks noGrp="1"/>
          </p:cNvSpPr>
          <p:nvPr>
            <p:ph type="body" sz="quarter" idx="11" hasCustomPrompt="1"/>
          </p:nvPr>
        </p:nvSpPr>
        <p:spPr>
          <a:xfrm>
            <a:off x="1163637" y="2370249"/>
            <a:ext cx="8894763" cy="914400"/>
          </a:xfrm>
        </p:spPr>
        <p:txBody>
          <a:bodyPr>
            <a:noAutofit/>
          </a:bodyPr>
          <a:lstStyle>
            <a:lvl1pPr marL="0" indent="0">
              <a:buNone/>
              <a:defRPr lang="en-US" sz="4400" kern="1200" cap="small" dirty="0" smtClean="0">
                <a:solidFill>
                  <a:srgbClr val="145072"/>
                </a:solidFill>
                <a:latin typeface="Brandon Grotesque Black" panose="020B0A03020203060202" pitchFamily="34" charset="0"/>
                <a:ea typeface="Segoe UI Black" panose="020B0A02040204020203" pitchFamily="34" charset="0"/>
                <a:cs typeface="Brandon Grotesque Black" panose="020B0A03020203060202"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the Presenter’s Name</a:t>
            </a:r>
          </a:p>
        </p:txBody>
      </p:sp>
    </p:spTree>
    <p:extLst>
      <p:ext uri="{BB962C8B-B14F-4D97-AF65-F5344CB8AC3E}">
        <p14:creationId xmlns:p14="http://schemas.microsoft.com/office/powerpoint/2010/main" val="563056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imary-Internal-Pag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5ACDBA3-8AAB-4C53-A622-96D543D200E3}"/>
              </a:ext>
            </a:extLst>
          </p:cNvPr>
          <p:cNvSpPr>
            <a:spLocks noGrp="1"/>
          </p:cNvSpPr>
          <p:nvPr>
            <p:ph type="ftr" sz="quarter" idx="11"/>
          </p:nvPr>
        </p:nvSpPr>
        <p:spPr/>
        <p:txBody>
          <a:bodyPr/>
          <a:lstStyle/>
          <a:p>
            <a:endParaRPr lang="en-US"/>
          </a:p>
        </p:txBody>
      </p:sp>
      <p:pic>
        <p:nvPicPr>
          <p:cNvPr id="6" name="Picture 5" descr="A close up of a logo&#10;&#10;Description automatically generated">
            <a:extLst>
              <a:ext uri="{FF2B5EF4-FFF2-40B4-BE49-F238E27FC236}">
                <a16:creationId xmlns:a16="http://schemas.microsoft.com/office/drawing/2014/main" id="{71F99E1A-5B22-4C90-99B0-57E3B3FA4F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1000" t="-9676" r="16509" b="6368"/>
          <a:stretch/>
        </p:blipFill>
        <p:spPr>
          <a:xfrm>
            <a:off x="4650362" y="-708673"/>
            <a:ext cx="7689123" cy="7566673"/>
          </a:xfrm>
          <a:prstGeom prst="rect">
            <a:avLst/>
          </a:prstGeom>
        </p:spPr>
      </p:pic>
      <p:sp>
        <p:nvSpPr>
          <p:cNvPr id="7" name="Isosceles Triangle 6">
            <a:extLst>
              <a:ext uri="{FF2B5EF4-FFF2-40B4-BE49-F238E27FC236}">
                <a16:creationId xmlns:a16="http://schemas.microsoft.com/office/drawing/2014/main" id="{75CB69F3-D353-4565-AE19-5545BA0B9859}"/>
              </a:ext>
            </a:extLst>
          </p:cNvPr>
          <p:cNvSpPr/>
          <p:nvPr userDrawn="1"/>
        </p:nvSpPr>
        <p:spPr>
          <a:xfrm rot="5400000">
            <a:off x="4450442" y="2799649"/>
            <a:ext cx="399141" cy="294271"/>
          </a:xfrm>
          <a:prstGeom prst="triangle">
            <a:avLst/>
          </a:prstGeom>
          <a:solidFill>
            <a:srgbClr val="7B78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C002240E-10A3-4E3A-8AE3-697DDFF19B55}"/>
              </a:ext>
            </a:extLst>
          </p:cNvPr>
          <p:cNvSpPr>
            <a:spLocks noGrp="1"/>
          </p:cNvSpPr>
          <p:nvPr>
            <p:ph type="body" sz="quarter" idx="12" hasCustomPrompt="1"/>
          </p:nvPr>
        </p:nvSpPr>
        <p:spPr>
          <a:xfrm>
            <a:off x="5074418" y="984249"/>
            <a:ext cx="6993652" cy="5105051"/>
          </a:xfrm>
          <a:effectLst>
            <a:outerShdw blurRad="50800" dist="38100" dir="2700000" algn="tl" rotWithShape="0">
              <a:prstClr val="black">
                <a:alpha val="40000"/>
              </a:prstClr>
            </a:outerShdw>
          </a:effectLst>
        </p:spPr>
        <p:txBody>
          <a:bodyPr>
            <a:noAutofit/>
          </a:bodyPr>
          <a:lstStyle>
            <a:lvl1pPr marL="0" indent="0">
              <a:buFontTx/>
              <a:buNone/>
              <a:defRPr sz="5400">
                <a:solidFill>
                  <a:schemeClr val="bg1"/>
                </a:solidFill>
              </a:defRPr>
            </a:lvl1pPr>
          </a:lstStyle>
          <a:p>
            <a:pPr lvl="0"/>
            <a:r>
              <a:rPr lang="en-US" sz="2800" dirty="0">
                <a:solidFill>
                  <a:schemeClr val="bg1"/>
                </a:solidFill>
                <a:latin typeface="Skolar Latin Medium" panose="02000603040300000004" pitchFamily="50" charset="0"/>
                <a:cs typeface="Segoe UI Semibold" panose="020B0702040204020203" pitchFamily="34" charset="0"/>
              </a:rPr>
              <a:t>Click to add bullet one here</a:t>
            </a:r>
          </a:p>
          <a:p>
            <a:pPr lvl="0"/>
            <a:r>
              <a:rPr lang="en-US" sz="2800" dirty="0">
                <a:solidFill>
                  <a:schemeClr val="bg1"/>
                </a:solidFill>
                <a:latin typeface="Skolar Latin Medium" panose="02000603040300000004" pitchFamily="50" charset="0"/>
                <a:cs typeface="Segoe UI Semibold" panose="020B0702040204020203" pitchFamily="34" charset="0"/>
              </a:rPr>
              <a:t>Click to add bullet two here</a:t>
            </a:r>
          </a:p>
          <a:p>
            <a:pPr lvl="0"/>
            <a:r>
              <a:rPr lang="en-US" sz="2800" dirty="0">
                <a:solidFill>
                  <a:schemeClr val="bg1"/>
                </a:solidFill>
                <a:latin typeface="Skolar Latin Medium" panose="02000603040300000004" pitchFamily="50" charset="0"/>
                <a:cs typeface="Segoe UI Semibold" panose="020B0702040204020203" pitchFamily="34" charset="0"/>
              </a:rPr>
              <a:t>Click to add final bullet three here</a:t>
            </a:r>
          </a:p>
        </p:txBody>
      </p:sp>
      <p:sp>
        <p:nvSpPr>
          <p:cNvPr id="13" name="Title 1">
            <a:extLst>
              <a:ext uri="{FF2B5EF4-FFF2-40B4-BE49-F238E27FC236}">
                <a16:creationId xmlns:a16="http://schemas.microsoft.com/office/drawing/2014/main" id="{5A6264E8-ACE2-4F10-A02F-B44FF7D0C594}"/>
              </a:ext>
            </a:extLst>
          </p:cNvPr>
          <p:cNvSpPr>
            <a:spLocks noGrp="1"/>
          </p:cNvSpPr>
          <p:nvPr>
            <p:ph type="title" hasCustomPrompt="1"/>
          </p:nvPr>
        </p:nvSpPr>
        <p:spPr>
          <a:xfrm>
            <a:off x="264147" y="1701569"/>
            <a:ext cx="4114800" cy="1325563"/>
          </a:xfrm>
        </p:spPr>
        <p:txBody>
          <a:bodyPr>
            <a:normAutofit/>
          </a:bodyPr>
          <a:lstStyle>
            <a:lvl1pPr algn="ctr">
              <a:defRPr/>
            </a:lvl1pPr>
          </a:lstStyle>
          <a:p>
            <a:pPr algn="ctr"/>
            <a:r>
              <a:rPr lang="en-US" cap="small" dirty="0"/>
              <a:t>Main Slide</a:t>
            </a:r>
            <a:br>
              <a:rPr lang="en-US" cap="small" dirty="0"/>
            </a:br>
            <a:r>
              <a:rPr lang="en-US" cap="small" dirty="0"/>
              <a:t>Title Here</a:t>
            </a:r>
          </a:p>
        </p:txBody>
      </p:sp>
      <p:pic>
        <p:nvPicPr>
          <p:cNvPr id="14" name="Picture 13" descr="A close up of a sign&#10;&#10;Description automatically generated">
            <a:extLst>
              <a:ext uri="{FF2B5EF4-FFF2-40B4-BE49-F238E27FC236}">
                <a16:creationId xmlns:a16="http://schemas.microsoft.com/office/drawing/2014/main" id="{4BE638A7-EEC0-41E7-AD3A-410026F9B5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1488" y="4580984"/>
            <a:ext cx="2267943" cy="772066"/>
          </a:xfrm>
          <a:prstGeom prst="rect">
            <a:avLst/>
          </a:prstGeom>
        </p:spPr>
      </p:pic>
    </p:spTree>
    <p:extLst>
      <p:ext uri="{BB962C8B-B14F-4D97-AF65-F5344CB8AC3E}">
        <p14:creationId xmlns:p14="http://schemas.microsoft.com/office/powerpoint/2010/main" val="412342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lternative-Main-Internal-P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56DDF-3C9E-4819-8949-17D0FC4AF67D}"/>
              </a:ext>
            </a:extLst>
          </p:cNvPr>
          <p:cNvSpPr>
            <a:spLocks noGrp="1"/>
          </p:cNvSpPr>
          <p:nvPr>
            <p:ph type="title"/>
          </p:nvPr>
        </p:nvSpPr>
        <p:spPr>
          <a:xfrm>
            <a:off x="1553592" y="365125"/>
            <a:ext cx="9800208" cy="1325563"/>
          </a:xfrm>
        </p:spPr>
        <p:txBody>
          <a:bodyPr/>
          <a:lstStyle>
            <a:lvl1pPr>
              <a:defRPr>
                <a:solidFill>
                  <a:srgbClr val="01416D"/>
                </a:solidFill>
                <a:latin typeface="Brandon Grotesque Black" panose="020B0A03020203060202" pitchFamily="34" charset="0"/>
                <a:ea typeface="Segoe UI Black" panose="020B0A02040204020203" pitchFamily="34" charset="0"/>
                <a:cs typeface="Brandon Grotesque Black" panose="020B0A03020203060202"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BFAF726-CBE0-4EAB-A0C8-4E2332F4E704}"/>
              </a:ext>
            </a:extLst>
          </p:cNvPr>
          <p:cNvSpPr>
            <a:spLocks noGrp="1"/>
          </p:cNvSpPr>
          <p:nvPr>
            <p:ph idx="1"/>
          </p:nvPr>
        </p:nvSpPr>
        <p:spPr>
          <a:xfrm>
            <a:off x="1573230" y="1825625"/>
            <a:ext cx="9780569" cy="4351338"/>
          </a:xfrm>
        </p:spPr>
        <p:txBody>
          <a:bodyPr/>
          <a:lstStyle>
            <a:lvl1pPr>
              <a:defRPr>
                <a:latin typeface="Skolar Latin" panose="02000503040300000004" pitchFamily="50" charset="0"/>
                <a:cs typeface="Segoe UI Light" panose="020B0502040204020203" pitchFamily="34" charset="0"/>
              </a:defRPr>
            </a:lvl1pPr>
            <a:lvl2pPr>
              <a:defRPr>
                <a:latin typeface="Skolar Latin" panose="02000503040300000004" pitchFamily="50" charset="0"/>
                <a:cs typeface="Segoe UI Light" panose="020B0502040204020203" pitchFamily="34" charset="0"/>
              </a:defRPr>
            </a:lvl2pPr>
            <a:lvl3pPr>
              <a:defRPr>
                <a:latin typeface="Skolar Latin" panose="02000503040300000004" pitchFamily="50" charset="0"/>
                <a:cs typeface="Segoe UI Light" panose="020B0502040204020203" pitchFamily="34" charset="0"/>
              </a:defRPr>
            </a:lvl3pPr>
            <a:lvl4pPr>
              <a:defRPr>
                <a:latin typeface="Skolar Latin" panose="02000503040300000004" pitchFamily="50" charset="0"/>
                <a:cs typeface="Segoe UI Light" panose="020B0502040204020203" pitchFamily="34" charset="0"/>
              </a:defRPr>
            </a:lvl4pPr>
            <a:lvl5pPr>
              <a:defRPr>
                <a:latin typeface="Skolar Latin" panose="02000503040300000004" pitchFamily="50" charset="0"/>
                <a:cs typeface="Segoe UI Light"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C198BC2-A9D7-4BF6-9CFD-1DF09784B99A}"/>
              </a:ext>
            </a:extLst>
          </p:cNvPr>
          <p:cNvSpPr>
            <a:spLocks noGrp="1"/>
          </p:cNvSpPr>
          <p:nvPr>
            <p:ph type="dt" sz="half" idx="10"/>
          </p:nvPr>
        </p:nvSpPr>
        <p:spPr/>
        <p:txBody>
          <a:bodyPr/>
          <a:lstStyle>
            <a:lvl1pPr>
              <a:defRPr sz="1000">
                <a:latin typeface="Brandon Grotesque Thin" panose="020B0403020203060202" pitchFamily="34" charset="0"/>
                <a:cs typeface="Segoe UI Light" panose="020B0502040204020203" pitchFamily="34" charset="0"/>
              </a:defRPr>
            </a:lvl1pPr>
          </a:lstStyle>
          <a:p>
            <a:fld id="{BE70A38A-08DE-48B8-9DCD-90E79CFB272F}" type="datetimeFigureOut">
              <a:rPr lang="en-US" smtClean="0"/>
              <a:pPr/>
              <a:t>11/18/2024</a:t>
            </a:fld>
            <a:endParaRPr lang="en-US"/>
          </a:p>
        </p:txBody>
      </p:sp>
      <p:sp>
        <p:nvSpPr>
          <p:cNvPr id="5" name="Footer Placeholder 4">
            <a:extLst>
              <a:ext uri="{FF2B5EF4-FFF2-40B4-BE49-F238E27FC236}">
                <a16:creationId xmlns:a16="http://schemas.microsoft.com/office/drawing/2014/main" id="{4BBA4845-C257-4453-847B-9C7C9F5F9FE5}"/>
              </a:ext>
            </a:extLst>
          </p:cNvPr>
          <p:cNvSpPr>
            <a:spLocks noGrp="1"/>
          </p:cNvSpPr>
          <p:nvPr>
            <p:ph type="ftr" sz="quarter" idx="11"/>
          </p:nvPr>
        </p:nvSpPr>
        <p:spPr/>
        <p:txBody>
          <a:bodyPr/>
          <a:lstStyle>
            <a:lvl1pPr>
              <a:defRPr sz="1000">
                <a:latin typeface="Brandon Grotesque Thin" panose="020B0403020203060202" pitchFamily="34" charset="0"/>
                <a:cs typeface="Segoe UI Light"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D2CC801A-D389-4116-B484-67AE1423C92A}"/>
              </a:ext>
            </a:extLst>
          </p:cNvPr>
          <p:cNvSpPr>
            <a:spLocks noGrp="1"/>
          </p:cNvSpPr>
          <p:nvPr>
            <p:ph type="sldNum" sz="quarter" idx="12"/>
          </p:nvPr>
        </p:nvSpPr>
        <p:spPr/>
        <p:txBody>
          <a:bodyPr/>
          <a:lstStyle>
            <a:lvl1pPr>
              <a:defRPr sz="1000">
                <a:latin typeface="Brandon Grotesque Thin" panose="020B0403020203060202" pitchFamily="34" charset="0"/>
                <a:cs typeface="Segoe UI Light" panose="020B0502040204020203" pitchFamily="34" charset="0"/>
              </a:defRPr>
            </a:lvl1pPr>
          </a:lstStyle>
          <a:p>
            <a:fld id="{40C7FD5E-E0BC-44A0-9C55-282E53F72812}" type="slidenum">
              <a:rPr lang="en-US" smtClean="0"/>
              <a:pPr/>
              <a:t>‹#›</a:t>
            </a:fld>
            <a:endParaRPr lang="en-US"/>
          </a:p>
        </p:txBody>
      </p:sp>
      <p:pic>
        <p:nvPicPr>
          <p:cNvPr id="9" name="Picture 8">
            <a:extLst>
              <a:ext uri="{FF2B5EF4-FFF2-40B4-BE49-F238E27FC236}">
                <a16:creationId xmlns:a16="http://schemas.microsoft.com/office/drawing/2014/main" id="{66D1389B-FCD3-43D9-B2CC-91B1745E757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07" t="1991" r="82752" b="-1991"/>
          <a:stretch/>
        </p:blipFill>
        <p:spPr>
          <a:xfrm>
            <a:off x="-144813" y="-1"/>
            <a:ext cx="1639413" cy="6998807"/>
          </a:xfrm>
          <a:prstGeom prst="rect">
            <a:avLst/>
          </a:prstGeom>
          <a:effectLst/>
        </p:spPr>
      </p:pic>
      <p:pic>
        <p:nvPicPr>
          <p:cNvPr id="12" name="Picture 11">
            <a:extLst>
              <a:ext uri="{FF2B5EF4-FFF2-40B4-BE49-F238E27FC236}">
                <a16:creationId xmlns:a16="http://schemas.microsoft.com/office/drawing/2014/main" id="{6DAC58F8-82F1-47BB-907B-16C458620A7A}"/>
              </a:ext>
              <a:ext uri="{C183D7F6-B498-43B3-948B-1728B52AA6E4}">
                <adec:decorative xmlns:adec="http://schemas.microsoft.com/office/drawing/2017/decorative" val="1"/>
              </a:ext>
            </a:extLst>
          </p:cNvPr>
          <p:cNvPicPr>
            <a:picLocks noChangeAspect="1"/>
          </p:cNvPicPr>
          <p:nvPr/>
        </p:nvPicPr>
        <p:blipFill rotWithShape="1">
          <a:blip r:embed="rId3">
            <a:biLevel thresh="25000"/>
            <a:extLst>
              <a:ext uri="{28A0092B-C50C-407E-A947-70E740481C1C}">
                <a14:useLocalDpi xmlns:a14="http://schemas.microsoft.com/office/drawing/2010/main" val="0"/>
              </a:ext>
            </a:extLst>
          </a:blip>
          <a:srcRect l="35466"/>
          <a:stretch/>
        </p:blipFill>
        <p:spPr>
          <a:xfrm>
            <a:off x="170386" y="5964226"/>
            <a:ext cx="1146638" cy="604862"/>
          </a:xfrm>
          <a:prstGeom prst="rect">
            <a:avLst/>
          </a:prstGeom>
        </p:spPr>
      </p:pic>
    </p:spTree>
    <p:extLst>
      <p:ext uri="{BB962C8B-B14F-4D97-AF65-F5344CB8AC3E}">
        <p14:creationId xmlns:p14="http://schemas.microsoft.com/office/powerpoint/2010/main" val="179676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0EEBA-4992-476B-81BE-228222572FA0}"/>
              </a:ext>
            </a:extLst>
          </p:cNvPr>
          <p:cNvSpPr>
            <a:spLocks noGrp="1"/>
          </p:cNvSpPr>
          <p:nvPr>
            <p:ph type="title" hasCustomPrompt="1"/>
          </p:nvPr>
        </p:nvSpPr>
        <p:spPr>
          <a:xfrm>
            <a:off x="838200" y="262678"/>
            <a:ext cx="10515600" cy="2852737"/>
          </a:xfrm>
        </p:spPr>
        <p:txBody>
          <a:bodyPr anchor="b"/>
          <a:lstStyle>
            <a:lvl1pPr>
              <a:defRPr sz="6000">
                <a:latin typeface="Brandon Grotesque Black" panose="020B0A03020203060202" pitchFamily="34" charset="0"/>
                <a:ea typeface="Segoe UI Black" panose="020B0A02040204020203" pitchFamily="34" charset="0"/>
                <a:cs typeface="Brandon Grotesque Black" panose="020B0A03020203060202" pitchFamily="34" charset="0"/>
              </a:defRPr>
            </a:lvl1pPr>
          </a:lstStyle>
          <a:p>
            <a:r>
              <a:rPr lang="en-US" dirty="0"/>
              <a:t>Add Section Title Here</a:t>
            </a:r>
          </a:p>
        </p:txBody>
      </p:sp>
      <p:sp>
        <p:nvSpPr>
          <p:cNvPr id="3" name="Text Placeholder 2">
            <a:extLst>
              <a:ext uri="{FF2B5EF4-FFF2-40B4-BE49-F238E27FC236}">
                <a16:creationId xmlns:a16="http://schemas.microsoft.com/office/drawing/2014/main" id="{0DC84D71-61A8-42EE-A694-E27E468453B2}"/>
              </a:ext>
            </a:extLst>
          </p:cNvPr>
          <p:cNvSpPr>
            <a:spLocks noGrp="1"/>
          </p:cNvSpPr>
          <p:nvPr>
            <p:ph type="body" idx="1"/>
          </p:nvPr>
        </p:nvSpPr>
        <p:spPr>
          <a:xfrm>
            <a:off x="838200" y="3122986"/>
            <a:ext cx="10515600" cy="1500187"/>
          </a:xfrm>
        </p:spPr>
        <p:txBody>
          <a:bodyPr/>
          <a:lstStyle>
            <a:lvl1pPr marL="0" indent="0">
              <a:buNone/>
              <a:defRPr sz="2400">
                <a:solidFill>
                  <a:schemeClr val="tx1">
                    <a:tint val="75000"/>
                  </a:schemeClr>
                </a:solidFill>
                <a:latin typeface="Skolar Latin" panose="02000503040300000004" pitchFamily="50" charset="0"/>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5D72B754-CB5B-4B98-915F-5F5F2D9E00B4}"/>
              </a:ext>
            </a:extLst>
          </p:cNvPr>
          <p:cNvSpPr>
            <a:spLocks noGrp="1"/>
          </p:cNvSpPr>
          <p:nvPr>
            <p:ph type="dt" sz="half" idx="10"/>
          </p:nvPr>
        </p:nvSpPr>
        <p:spPr/>
        <p:txBody>
          <a:bodyPr/>
          <a:lstStyle/>
          <a:p>
            <a:fld id="{BE70A38A-08DE-48B8-9DCD-90E79CFB272F}" type="datetimeFigureOut">
              <a:rPr lang="en-US" smtClean="0"/>
              <a:t>11/18/2024</a:t>
            </a:fld>
            <a:endParaRPr lang="en-US"/>
          </a:p>
        </p:txBody>
      </p:sp>
      <p:sp>
        <p:nvSpPr>
          <p:cNvPr id="5" name="Footer Placeholder 4">
            <a:extLst>
              <a:ext uri="{FF2B5EF4-FFF2-40B4-BE49-F238E27FC236}">
                <a16:creationId xmlns:a16="http://schemas.microsoft.com/office/drawing/2014/main" id="{45FB3C5D-78B7-4AB0-8282-21CC811CC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A7F124-2048-4A4D-8730-D67483883292}"/>
              </a:ext>
            </a:extLst>
          </p:cNvPr>
          <p:cNvSpPr>
            <a:spLocks noGrp="1"/>
          </p:cNvSpPr>
          <p:nvPr>
            <p:ph type="sldNum" sz="quarter" idx="12"/>
          </p:nvPr>
        </p:nvSpPr>
        <p:spPr/>
        <p:txBody>
          <a:bodyPr/>
          <a:lstStyle/>
          <a:p>
            <a:fld id="{40C7FD5E-E0BC-44A0-9C55-282E53F72812}" type="slidenum">
              <a:rPr lang="en-US" smtClean="0"/>
              <a:t>‹#›</a:t>
            </a:fld>
            <a:endParaRPr lang="en-US"/>
          </a:p>
        </p:txBody>
      </p:sp>
      <p:pic>
        <p:nvPicPr>
          <p:cNvPr id="7" name="Picture 6">
            <a:extLst>
              <a:ext uri="{FF2B5EF4-FFF2-40B4-BE49-F238E27FC236}">
                <a16:creationId xmlns:a16="http://schemas.microsoft.com/office/drawing/2014/main" id="{9E17D97B-1E6A-4C22-8429-A0209AFED34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3400" y="5491654"/>
            <a:ext cx="3294895" cy="1121666"/>
          </a:xfrm>
          <a:prstGeom prst="rect">
            <a:avLst/>
          </a:prstGeom>
        </p:spPr>
      </p:pic>
      <p:cxnSp>
        <p:nvCxnSpPr>
          <p:cNvPr id="8" name="Straight Connector 7">
            <a:extLst>
              <a:ext uri="{FF2B5EF4-FFF2-40B4-BE49-F238E27FC236}">
                <a16:creationId xmlns:a16="http://schemas.microsoft.com/office/drawing/2014/main" id="{72607524-FB04-46E3-BD02-506E5857A109}"/>
              </a:ext>
            </a:extLst>
          </p:cNvPr>
          <p:cNvCxnSpPr/>
          <p:nvPr userDrawn="1"/>
        </p:nvCxnSpPr>
        <p:spPr>
          <a:xfrm>
            <a:off x="1017205" y="2984920"/>
            <a:ext cx="11218985" cy="0"/>
          </a:xfrm>
          <a:prstGeom prst="line">
            <a:avLst/>
          </a:prstGeom>
          <a:ln w="38100">
            <a:solidFill>
              <a:srgbClr val="1450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1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3577B-E5D0-477B-BD28-C5B99895B47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2E0B0F8-003C-4D46-B757-578FA4F14AD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32F864-67B8-454E-A709-0EF662057AF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AA9B17-8F40-4FBE-8A75-988E7191DFD5}"/>
              </a:ext>
            </a:extLst>
          </p:cNvPr>
          <p:cNvSpPr>
            <a:spLocks noGrp="1"/>
          </p:cNvSpPr>
          <p:nvPr>
            <p:ph type="dt" sz="half" idx="10"/>
          </p:nvPr>
        </p:nvSpPr>
        <p:spPr/>
        <p:txBody>
          <a:bodyPr/>
          <a:lstStyle/>
          <a:p>
            <a:fld id="{BE70A38A-08DE-48B8-9DCD-90E79CFB272F}" type="datetimeFigureOut">
              <a:rPr lang="en-US" smtClean="0"/>
              <a:t>11/18/2024</a:t>
            </a:fld>
            <a:endParaRPr lang="en-US"/>
          </a:p>
        </p:txBody>
      </p:sp>
      <p:sp>
        <p:nvSpPr>
          <p:cNvPr id="6" name="Footer Placeholder 5">
            <a:extLst>
              <a:ext uri="{FF2B5EF4-FFF2-40B4-BE49-F238E27FC236}">
                <a16:creationId xmlns:a16="http://schemas.microsoft.com/office/drawing/2014/main" id="{A697252B-A27C-4639-942D-48A651AA36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7B450B-FE3A-4D88-84BF-4DA0F7FA60BD}"/>
              </a:ext>
            </a:extLst>
          </p:cNvPr>
          <p:cNvSpPr>
            <a:spLocks noGrp="1"/>
          </p:cNvSpPr>
          <p:nvPr>
            <p:ph type="sldNum" sz="quarter" idx="12"/>
          </p:nvPr>
        </p:nvSpPr>
        <p:spPr/>
        <p:txBody>
          <a:bodyPr/>
          <a:lstStyle/>
          <a:p>
            <a:fld id="{40C7FD5E-E0BC-44A0-9C55-282E53F72812}" type="slidenum">
              <a:rPr lang="en-US" smtClean="0"/>
              <a:t>‹#›</a:t>
            </a:fld>
            <a:endParaRPr lang="en-US"/>
          </a:p>
        </p:txBody>
      </p:sp>
    </p:spTree>
    <p:extLst>
      <p:ext uri="{BB962C8B-B14F-4D97-AF65-F5344CB8AC3E}">
        <p14:creationId xmlns:p14="http://schemas.microsoft.com/office/powerpoint/2010/main" val="1478399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A5F4-0F2B-456A-AC47-03801425AF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823DCA-D22E-4536-B38B-5850363C9B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35DD783-1F08-44E1-B19A-841DC367193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7877E8-99CA-4E78-87A9-D09840F574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5AEF8A-B62C-4670-8BD3-B3BE3E5A37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06855E-B9EF-4EFD-AC6D-41933D23898D}"/>
              </a:ext>
            </a:extLst>
          </p:cNvPr>
          <p:cNvSpPr>
            <a:spLocks noGrp="1"/>
          </p:cNvSpPr>
          <p:nvPr>
            <p:ph type="dt" sz="half" idx="10"/>
          </p:nvPr>
        </p:nvSpPr>
        <p:spPr/>
        <p:txBody>
          <a:bodyPr/>
          <a:lstStyle>
            <a:lvl1pPr>
              <a:defRPr sz="900">
                <a:latin typeface="Brandon Grotesque Thin" panose="020B0403020203060202" pitchFamily="34" charset="0"/>
              </a:defRPr>
            </a:lvl1pPr>
          </a:lstStyle>
          <a:p>
            <a:fld id="{BE70A38A-08DE-48B8-9DCD-90E79CFB272F}" type="datetimeFigureOut">
              <a:rPr lang="en-US" smtClean="0"/>
              <a:pPr/>
              <a:t>11/18/2024</a:t>
            </a:fld>
            <a:endParaRPr lang="en-US"/>
          </a:p>
        </p:txBody>
      </p:sp>
      <p:sp>
        <p:nvSpPr>
          <p:cNvPr id="8" name="Footer Placeholder 7">
            <a:extLst>
              <a:ext uri="{FF2B5EF4-FFF2-40B4-BE49-F238E27FC236}">
                <a16:creationId xmlns:a16="http://schemas.microsoft.com/office/drawing/2014/main" id="{DB99DAAF-E321-4659-8362-FB16A0BC9340}"/>
              </a:ext>
            </a:extLst>
          </p:cNvPr>
          <p:cNvSpPr>
            <a:spLocks noGrp="1"/>
          </p:cNvSpPr>
          <p:nvPr>
            <p:ph type="ftr" sz="quarter" idx="11"/>
          </p:nvPr>
        </p:nvSpPr>
        <p:spPr/>
        <p:txBody>
          <a:bodyPr/>
          <a:lstStyle>
            <a:lvl1pPr>
              <a:defRPr sz="900">
                <a:latin typeface="Brandon Grotesque Thin" panose="020B0403020203060202" pitchFamily="34" charset="0"/>
              </a:defRPr>
            </a:lvl1pPr>
          </a:lstStyle>
          <a:p>
            <a:endParaRPr lang="en-US"/>
          </a:p>
        </p:txBody>
      </p:sp>
      <p:sp>
        <p:nvSpPr>
          <p:cNvPr id="9" name="Slide Number Placeholder 8">
            <a:extLst>
              <a:ext uri="{FF2B5EF4-FFF2-40B4-BE49-F238E27FC236}">
                <a16:creationId xmlns:a16="http://schemas.microsoft.com/office/drawing/2014/main" id="{ACAB14E3-06CF-4DDA-8DFD-593443370C4F}"/>
              </a:ext>
            </a:extLst>
          </p:cNvPr>
          <p:cNvSpPr>
            <a:spLocks noGrp="1"/>
          </p:cNvSpPr>
          <p:nvPr>
            <p:ph type="sldNum" sz="quarter" idx="12"/>
          </p:nvPr>
        </p:nvSpPr>
        <p:spPr/>
        <p:txBody>
          <a:bodyPr/>
          <a:lstStyle>
            <a:lvl1pPr>
              <a:defRPr sz="900">
                <a:latin typeface="Brandon Grotesque Thin" panose="020B0403020203060202" pitchFamily="34" charset="0"/>
              </a:defRPr>
            </a:lvl1pPr>
          </a:lstStyle>
          <a:p>
            <a:fld id="{40C7FD5E-E0BC-44A0-9C55-282E53F72812}" type="slidenum">
              <a:rPr lang="en-US" smtClean="0"/>
              <a:pPr/>
              <a:t>‹#›</a:t>
            </a:fld>
            <a:endParaRPr lang="en-US"/>
          </a:p>
        </p:txBody>
      </p:sp>
    </p:spTree>
    <p:extLst>
      <p:ext uri="{BB962C8B-B14F-4D97-AF65-F5344CB8AC3E}">
        <p14:creationId xmlns:p14="http://schemas.microsoft.com/office/powerpoint/2010/main" val="3683280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5C236-E091-4537-82D6-D9F0FFD443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B59534-DF24-4FFE-A732-F7BFA234131F}"/>
              </a:ext>
            </a:extLst>
          </p:cNvPr>
          <p:cNvSpPr>
            <a:spLocks noGrp="1"/>
          </p:cNvSpPr>
          <p:nvPr>
            <p:ph type="dt" sz="half" idx="10"/>
          </p:nvPr>
        </p:nvSpPr>
        <p:spPr/>
        <p:txBody>
          <a:bodyPr/>
          <a:lstStyle>
            <a:lvl1pPr>
              <a:defRPr sz="1000">
                <a:latin typeface="Brandon Grotesque Thin" panose="020B0403020203060202" pitchFamily="34" charset="0"/>
              </a:defRPr>
            </a:lvl1pPr>
          </a:lstStyle>
          <a:p>
            <a:fld id="{BE70A38A-08DE-48B8-9DCD-90E79CFB272F}" type="datetimeFigureOut">
              <a:rPr lang="en-US" smtClean="0"/>
              <a:pPr/>
              <a:t>11/18/2024</a:t>
            </a:fld>
            <a:endParaRPr lang="en-US"/>
          </a:p>
        </p:txBody>
      </p:sp>
      <p:sp>
        <p:nvSpPr>
          <p:cNvPr id="4" name="Footer Placeholder 3">
            <a:extLst>
              <a:ext uri="{FF2B5EF4-FFF2-40B4-BE49-F238E27FC236}">
                <a16:creationId xmlns:a16="http://schemas.microsoft.com/office/drawing/2014/main" id="{A834A4D5-9143-45F2-8621-70A06C4DF12E}"/>
              </a:ext>
            </a:extLst>
          </p:cNvPr>
          <p:cNvSpPr>
            <a:spLocks noGrp="1"/>
          </p:cNvSpPr>
          <p:nvPr>
            <p:ph type="ftr" sz="quarter" idx="11"/>
          </p:nvPr>
        </p:nvSpPr>
        <p:spPr/>
        <p:txBody>
          <a:bodyPr/>
          <a:lstStyle>
            <a:lvl1pPr>
              <a:defRPr sz="1000">
                <a:latin typeface="Brandon Grotesque Thin" panose="020B0403020203060202" pitchFamily="34" charset="0"/>
              </a:defRPr>
            </a:lvl1pPr>
          </a:lstStyle>
          <a:p>
            <a:endParaRPr lang="en-US"/>
          </a:p>
        </p:txBody>
      </p:sp>
      <p:sp>
        <p:nvSpPr>
          <p:cNvPr id="5" name="Slide Number Placeholder 4">
            <a:extLst>
              <a:ext uri="{FF2B5EF4-FFF2-40B4-BE49-F238E27FC236}">
                <a16:creationId xmlns:a16="http://schemas.microsoft.com/office/drawing/2014/main" id="{2CD1670B-8552-4BC9-B060-90F3210D6EFF}"/>
              </a:ext>
            </a:extLst>
          </p:cNvPr>
          <p:cNvSpPr>
            <a:spLocks noGrp="1"/>
          </p:cNvSpPr>
          <p:nvPr>
            <p:ph type="sldNum" sz="quarter" idx="12"/>
          </p:nvPr>
        </p:nvSpPr>
        <p:spPr/>
        <p:txBody>
          <a:bodyPr/>
          <a:lstStyle>
            <a:lvl1pPr>
              <a:defRPr sz="1000">
                <a:latin typeface="Brandon Grotesque Thin" panose="020B0403020203060202" pitchFamily="34" charset="0"/>
              </a:defRPr>
            </a:lvl1pPr>
          </a:lstStyle>
          <a:p>
            <a:fld id="{40C7FD5E-E0BC-44A0-9C55-282E53F72812}" type="slidenum">
              <a:rPr lang="en-US" smtClean="0"/>
              <a:pPr/>
              <a:t>‹#›</a:t>
            </a:fld>
            <a:endParaRPr lang="en-US"/>
          </a:p>
        </p:txBody>
      </p:sp>
      <p:pic>
        <p:nvPicPr>
          <p:cNvPr id="6" name="Picture 5">
            <a:extLst>
              <a:ext uri="{FF2B5EF4-FFF2-40B4-BE49-F238E27FC236}">
                <a16:creationId xmlns:a16="http://schemas.microsoft.com/office/drawing/2014/main" id="{29580AD9-F2DB-4923-BB1F-D4F2BF2D6B3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3400" y="5491654"/>
            <a:ext cx="3294895" cy="1121666"/>
          </a:xfrm>
          <a:prstGeom prst="rect">
            <a:avLst/>
          </a:prstGeom>
        </p:spPr>
      </p:pic>
    </p:spTree>
    <p:extLst>
      <p:ext uri="{BB962C8B-B14F-4D97-AF65-F5344CB8AC3E}">
        <p14:creationId xmlns:p14="http://schemas.microsoft.com/office/powerpoint/2010/main" val="308313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823E-7009-4631-A618-B0C6178D2106}"/>
              </a:ext>
            </a:extLst>
          </p:cNvPr>
          <p:cNvSpPr>
            <a:spLocks noGrp="1"/>
          </p:cNvSpPr>
          <p:nvPr>
            <p:ph type="dt" sz="half" idx="10"/>
          </p:nvPr>
        </p:nvSpPr>
        <p:spPr/>
        <p:txBody>
          <a:bodyPr/>
          <a:lstStyle>
            <a:lvl1pPr>
              <a:defRPr sz="1000">
                <a:latin typeface="Brandon Grotesque Thin" panose="020B0403020203060202" pitchFamily="34" charset="0"/>
              </a:defRPr>
            </a:lvl1pPr>
          </a:lstStyle>
          <a:p>
            <a:fld id="{BE70A38A-08DE-48B8-9DCD-90E79CFB272F}" type="datetimeFigureOut">
              <a:rPr lang="en-US" smtClean="0"/>
              <a:pPr/>
              <a:t>11/18/2024</a:t>
            </a:fld>
            <a:endParaRPr lang="en-US"/>
          </a:p>
        </p:txBody>
      </p:sp>
      <p:sp>
        <p:nvSpPr>
          <p:cNvPr id="3" name="Footer Placeholder 2">
            <a:extLst>
              <a:ext uri="{FF2B5EF4-FFF2-40B4-BE49-F238E27FC236}">
                <a16:creationId xmlns:a16="http://schemas.microsoft.com/office/drawing/2014/main" id="{67681226-A499-4DF1-B981-F9B47C7906E3}"/>
              </a:ext>
            </a:extLst>
          </p:cNvPr>
          <p:cNvSpPr>
            <a:spLocks noGrp="1"/>
          </p:cNvSpPr>
          <p:nvPr>
            <p:ph type="ftr" sz="quarter" idx="11"/>
          </p:nvPr>
        </p:nvSpPr>
        <p:spPr/>
        <p:txBody>
          <a:bodyPr/>
          <a:lstStyle>
            <a:lvl1pPr>
              <a:defRPr sz="1000">
                <a:latin typeface="Brandon Grotesque Thin" panose="020B0403020203060202" pitchFamily="34" charset="0"/>
              </a:defRPr>
            </a:lvl1pPr>
          </a:lstStyle>
          <a:p>
            <a:endParaRPr lang="en-US"/>
          </a:p>
        </p:txBody>
      </p:sp>
      <p:sp>
        <p:nvSpPr>
          <p:cNvPr id="4" name="Slide Number Placeholder 3">
            <a:extLst>
              <a:ext uri="{FF2B5EF4-FFF2-40B4-BE49-F238E27FC236}">
                <a16:creationId xmlns:a16="http://schemas.microsoft.com/office/drawing/2014/main" id="{F590A919-BA20-4509-8A9B-129587815FF1}"/>
              </a:ext>
            </a:extLst>
          </p:cNvPr>
          <p:cNvSpPr>
            <a:spLocks noGrp="1"/>
          </p:cNvSpPr>
          <p:nvPr>
            <p:ph type="sldNum" sz="quarter" idx="12"/>
          </p:nvPr>
        </p:nvSpPr>
        <p:spPr/>
        <p:txBody>
          <a:bodyPr/>
          <a:lstStyle>
            <a:lvl1pPr>
              <a:defRPr sz="1000">
                <a:latin typeface="Brandon Grotesque Thin" panose="020B0403020203060202" pitchFamily="34" charset="0"/>
              </a:defRPr>
            </a:lvl1pPr>
          </a:lstStyle>
          <a:p>
            <a:fld id="{40C7FD5E-E0BC-44A0-9C55-282E53F72812}" type="slidenum">
              <a:rPr lang="en-US" smtClean="0"/>
              <a:pPr/>
              <a:t>‹#›</a:t>
            </a:fld>
            <a:endParaRPr lang="en-US"/>
          </a:p>
        </p:txBody>
      </p:sp>
    </p:spTree>
    <p:extLst>
      <p:ext uri="{BB962C8B-B14F-4D97-AF65-F5344CB8AC3E}">
        <p14:creationId xmlns:p14="http://schemas.microsoft.com/office/powerpoint/2010/main" val="2142810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E52F78-56B8-41C8-81BC-A5FFCCE55B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BF43ED-F739-4AA8-BD60-F8A807EAA6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211360-ACAA-4F6B-9E81-3EA155FB9C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0A38A-08DE-48B8-9DCD-90E79CFB272F}" type="datetimeFigureOut">
              <a:rPr lang="en-US" smtClean="0"/>
              <a:t>11/18/2024</a:t>
            </a:fld>
            <a:endParaRPr lang="en-US"/>
          </a:p>
        </p:txBody>
      </p:sp>
      <p:sp>
        <p:nvSpPr>
          <p:cNvPr id="5" name="Footer Placeholder 4">
            <a:extLst>
              <a:ext uri="{FF2B5EF4-FFF2-40B4-BE49-F238E27FC236}">
                <a16:creationId xmlns:a16="http://schemas.microsoft.com/office/drawing/2014/main" id="{CECC22B3-207C-4D72-AE3F-C7E76E5745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0C8AD1-6A0B-4A8C-ABF7-429489DD25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7FD5E-E0BC-44A0-9C55-282E53F72812}" type="slidenum">
              <a:rPr lang="en-US" smtClean="0"/>
              <a:t>‹#›</a:t>
            </a:fld>
            <a:endParaRPr lang="en-US"/>
          </a:p>
        </p:txBody>
      </p:sp>
    </p:spTree>
    <p:extLst>
      <p:ext uri="{BB962C8B-B14F-4D97-AF65-F5344CB8AC3E}">
        <p14:creationId xmlns:p14="http://schemas.microsoft.com/office/powerpoint/2010/main" val="83809601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rgbClr val="145072"/>
          </a:solidFill>
          <a:latin typeface="Brandon Grotesque Black" panose="020B0A03020203060202" pitchFamily="34" charset="0"/>
          <a:ea typeface="Segoe UI Black" panose="020B0A02040204020203" pitchFamily="34" charset="0"/>
          <a:cs typeface="Brandon Grotesque Black" panose="020B0A03020203060202"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kolar Latin" panose="02000503040300000004" pitchFamily="50"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kolar Latin" panose="02000503040300000004" pitchFamily="50"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kolar Latin" panose="02000503040300000004" pitchFamily="50"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kolar Latin" panose="02000503040300000004" pitchFamily="50"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kolar Latin" panose="02000503040300000004" pitchFamily="50"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ncworkswotc.com/AccountRequest.aspx"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mailto:ncworkswotc@nccommerce.co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www.nccommerce.com/grants-incentives/workforce-grants/work-opportunity-tax-credit" TargetMode="External"/><Relationship Id="rId4" Type="http://schemas.openxmlformats.org/officeDocument/2006/relationships/hyperlink" Target="https://dew.sc.gov/employers/employer-services/work-opportunity-tax-credi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annie.gomez@nccommerce.com"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WDcH0mVhCR0&amp;feature=youtu.be" TargetMode="External"/><Relationship Id="rId2" Type="http://schemas.openxmlformats.org/officeDocument/2006/relationships/hyperlink" Target="https://www.dol.gov/agencies/eta/wotc/how-to-file"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bonds4jobs.com/"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mailto:DONNA.FARRAR@COMMERCE.NC.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5CBD12-D89D-4C57-B396-953D982C58EB}"/>
              </a:ext>
            </a:extLst>
          </p:cNvPr>
          <p:cNvSpPr>
            <a:spLocks noGrp="1"/>
          </p:cNvSpPr>
          <p:nvPr>
            <p:ph type="ctrTitle"/>
          </p:nvPr>
        </p:nvSpPr>
        <p:spPr>
          <a:xfrm>
            <a:off x="1524000" y="1722727"/>
            <a:ext cx="9144000" cy="2387600"/>
          </a:xfrm>
        </p:spPr>
        <p:txBody>
          <a:bodyPr>
            <a:normAutofit fontScale="90000"/>
          </a:bodyPr>
          <a:lstStyle/>
          <a:p>
            <a:r>
              <a:rPr lang="en-US" dirty="0">
                <a:latin typeface="Franklin Gothic Demi Cond" panose="020B0706030402020204" pitchFamily="34" charset="0"/>
              </a:rPr>
              <a:t>Building Bridges to Employment: Understanding Federal Bonding and WOTC</a:t>
            </a:r>
          </a:p>
        </p:txBody>
      </p:sp>
      <p:sp>
        <p:nvSpPr>
          <p:cNvPr id="7" name="Subtitle 6">
            <a:extLst>
              <a:ext uri="{FF2B5EF4-FFF2-40B4-BE49-F238E27FC236}">
                <a16:creationId xmlns:a16="http://schemas.microsoft.com/office/drawing/2014/main" id="{106A439A-6A90-43F2-A004-1D672C16B10F}"/>
              </a:ext>
            </a:extLst>
          </p:cNvPr>
          <p:cNvSpPr>
            <a:spLocks noGrp="1"/>
          </p:cNvSpPr>
          <p:nvPr>
            <p:ph type="subTitle" idx="1"/>
          </p:nvPr>
        </p:nvSpPr>
        <p:spPr>
          <a:xfrm>
            <a:off x="1524000" y="4664220"/>
            <a:ext cx="9144000" cy="1655762"/>
          </a:xfrm>
        </p:spPr>
        <p:txBody>
          <a:bodyPr>
            <a:normAutofit/>
          </a:bodyPr>
          <a:lstStyle/>
          <a:p>
            <a:r>
              <a:rPr lang="en-US" dirty="0">
                <a:latin typeface="Franklin Gothic Medium" panose="020B0603020102020204" pitchFamily="34" charset="0"/>
              </a:rPr>
              <a:t>Donna Farrar, Federal Bonding Coordinator</a:t>
            </a:r>
          </a:p>
          <a:p>
            <a:r>
              <a:rPr lang="en-US" dirty="0">
                <a:latin typeface="Franklin Gothic Medium" panose="020B0603020102020204" pitchFamily="34" charset="0"/>
              </a:rPr>
              <a:t>Annie Gomez, WOTC Program Coordinator </a:t>
            </a:r>
          </a:p>
        </p:txBody>
      </p:sp>
    </p:spTree>
    <p:extLst>
      <p:ext uri="{BB962C8B-B14F-4D97-AF65-F5344CB8AC3E}">
        <p14:creationId xmlns:p14="http://schemas.microsoft.com/office/powerpoint/2010/main" val="1271267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normAutofit/>
          </a:bodyPr>
          <a:lstStyle/>
          <a:p>
            <a:pPr algn="l"/>
            <a:r>
              <a:rPr lang="en-US" dirty="0">
                <a:solidFill>
                  <a:srgbClr val="145072"/>
                </a:solidFill>
                <a:latin typeface="Franklin Gothic Demi Cond" panose="020B0706030402020204" pitchFamily="34" charset="0"/>
              </a:rPr>
              <a:t>Who is Eligible?</a:t>
            </a:r>
          </a:p>
        </p:txBody>
      </p:sp>
      <p:sp>
        <p:nvSpPr>
          <p:cNvPr id="3" name="Content Placeholder 2"/>
          <p:cNvSpPr>
            <a:spLocks noGrp="1"/>
          </p:cNvSpPr>
          <p:nvPr>
            <p:ph idx="1"/>
          </p:nvPr>
        </p:nvSpPr>
        <p:spPr>
          <a:xfrm>
            <a:off x="1752600" y="1295400"/>
            <a:ext cx="7924800" cy="5257800"/>
          </a:xfrm>
        </p:spPr>
        <p:txBody>
          <a:bodyPr>
            <a:normAutofit fontScale="47500" lnSpcReduction="20000"/>
          </a:bodyPr>
          <a:lstStyle/>
          <a:p>
            <a:r>
              <a:rPr lang="en-US" sz="4400" dirty="0">
                <a:latin typeface="Georgia" panose="02040502050405020303" pitchFamily="18" charset="0"/>
              </a:rPr>
              <a:t>Ex-felon</a:t>
            </a:r>
          </a:p>
          <a:p>
            <a:r>
              <a:rPr lang="en-US" sz="4400" dirty="0">
                <a:latin typeface="Georgia" panose="02040502050405020303" pitchFamily="18" charset="0"/>
              </a:rPr>
              <a:t>Temporary Assistance to Needy Families  (TANF) recipient</a:t>
            </a:r>
          </a:p>
          <a:p>
            <a:r>
              <a:rPr lang="en-US" sz="4400" dirty="0">
                <a:latin typeface="Georgia" panose="02040502050405020303" pitchFamily="18" charset="0"/>
              </a:rPr>
              <a:t>Supplemental Nutritional Assistance Program (SNAP) recipient</a:t>
            </a:r>
          </a:p>
          <a:p>
            <a:r>
              <a:rPr lang="en-US" sz="4400" dirty="0">
                <a:latin typeface="Georgia" panose="02040502050405020303" pitchFamily="18" charset="0"/>
              </a:rPr>
              <a:t>Designated community resident </a:t>
            </a:r>
          </a:p>
          <a:p>
            <a:pPr marL="0" indent="0">
              <a:buNone/>
            </a:pPr>
            <a:r>
              <a:rPr lang="en-US" sz="4400" dirty="0">
                <a:latin typeface="Georgia" panose="02040502050405020303" pitchFamily="18" charset="0"/>
              </a:rPr>
              <a:t>	Empowerment Zone/Rural Renewal Community </a:t>
            </a:r>
          </a:p>
          <a:p>
            <a:r>
              <a:rPr lang="en-US" sz="4400" dirty="0">
                <a:latin typeface="Georgia" panose="02040502050405020303" pitchFamily="18" charset="0"/>
              </a:rPr>
              <a:t>Vocational Rehabilitation </a:t>
            </a:r>
          </a:p>
          <a:p>
            <a:r>
              <a:rPr lang="en-US" sz="4400" dirty="0">
                <a:latin typeface="Georgia" panose="02040502050405020303" pitchFamily="18" charset="0"/>
              </a:rPr>
              <a:t>Ticket-to-Work participant</a:t>
            </a:r>
          </a:p>
          <a:p>
            <a:r>
              <a:rPr lang="en-US" sz="4400" dirty="0">
                <a:latin typeface="Georgia" panose="02040502050405020303" pitchFamily="18" charset="0"/>
              </a:rPr>
              <a:t>Supplemental Security Income recipient</a:t>
            </a:r>
          </a:p>
          <a:p>
            <a:r>
              <a:rPr lang="en-US" sz="4400" dirty="0">
                <a:latin typeface="Georgia" panose="02040502050405020303" pitchFamily="18" charset="0"/>
              </a:rPr>
              <a:t>Long-term Unemployment individual</a:t>
            </a:r>
          </a:p>
          <a:p>
            <a:r>
              <a:rPr lang="en-US" sz="4400" dirty="0">
                <a:latin typeface="Georgia" panose="02040502050405020303" pitchFamily="18" charset="0"/>
              </a:rPr>
              <a:t>Unemployed Veteran 6 months</a:t>
            </a:r>
          </a:p>
          <a:p>
            <a:r>
              <a:rPr lang="en-US" sz="4400" dirty="0">
                <a:latin typeface="Georgia" panose="02040502050405020303" pitchFamily="18" charset="0"/>
              </a:rPr>
              <a:t>Unemployed Veteran 4 weeks</a:t>
            </a:r>
          </a:p>
          <a:p>
            <a:r>
              <a:rPr lang="en-US" sz="4400" dirty="0">
                <a:latin typeface="Georgia" panose="02040502050405020303" pitchFamily="18" charset="0"/>
              </a:rPr>
              <a:t>Disabled Veteran</a:t>
            </a:r>
          </a:p>
          <a:p>
            <a:r>
              <a:rPr lang="en-US" sz="4400" dirty="0">
                <a:latin typeface="Georgia" panose="02040502050405020303" pitchFamily="18" charset="0"/>
              </a:rPr>
              <a:t>Veteran SNAP recipient</a:t>
            </a:r>
          </a:p>
          <a:p>
            <a:r>
              <a:rPr lang="en-US" sz="4400" dirty="0">
                <a:latin typeface="Georgia" panose="02040502050405020303" pitchFamily="18" charset="0"/>
              </a:rPr>
              <a:t>SCD Unemployed Veteran  </a:t>
            </a:r>
          </a:p>
          <a:p>
            <a:endParaRPr lang="en-US" dirty="0">
              <a:latin typeface="Calibri Light" panose="020F0302020204030204" pitchFamily="34" charset="0"/>
            </a:endParaRPr>
          </a:p>
          <a:p>
            <a:pPr marL="0" indent="0">
              <a:buNone/>
            </a:pPr>
            <a:endParaRPr lang="en-US" dirty="0">
              <a:latin typeface="Calibri Light" panose="020F0302020204030204" pitchFamily="34" charset="0"/>
            </a:endParaRPr>
          </a:p>
          <a:p>
            <a:endParaRPr lang="en-US" dirty="0">
              <a:latin typeface="Calibri Light" panose="020F0302020204030204" pitchFamily="34" charset="0"/>
            </a:endParaRPr>
          </a:p>
          <a:p>
            <a:endParaRPr lang="en-US" dirty="0">
              <a:latin typeface="Calibri Light" panose="020F0302020204030204" pitchFamily="34" charset="0"/>
            </a:endParaRPr>
          </a:p>
        </p:txBody>
      </p:sp>
    </p:spTree>
    <p:extLst>
      <p:ext uri="{BB962C8B-B14F-4D97-AF65-F5344CB8AC3E}">
        <p14:creationId xmlns:p14="http://schemas.microsoft.com/office/powerpoint/2010/main" val="3547452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rgbClr val="145072"/>
                </a:solidFill>
                <a:latin typeface="Franklin Gothic Demi Cond" panose="020B0706030402020204" pitchFamily="34" charset="0"/>
              </a:rPr>
              <a:t>Submission Requirements</a:t>
            </a:r>
          </a:p>
        </p:txBody>
      </p:sp>
      <p:sp>
        <p:nvSpPr>
          <p:cNvPr id="3" name="Content Placeholder 2"/>
          <p:cNvSpPr>
            <a:spLocks noGrp="1"/>
          </p:cNvSpPr>
          <p:nvPr>
            <p:ph idx="1"/>
          </p:nvPr>
        </p:nvSpPr>
        <p:spPr>
          <a:xfrm>
            <a:off x="2285726" y="1524001"/>
            <a:ext cx="8788673" cy="4810125"/>
          </a:xfrm>
        </p:spPr>
        <p:txBody>
          <a:bodyPr>
            <a:normAutofit/>
          </a:bodyPr>
          <a:lstStyle/>
          <a:p>
            <a:pPr>
              <a:lnSpc>
                <a:spcPct val="75000"/>
              </a:lnSpc>
            </a:pPr>
            <a:r>
              <a:rPr lang="en-US" dirty="0">
                <a:latin typeface="Georgia" panose="02040502050405020303" pitchFamily="18" charset="0"/>
                <a:cs typeface="Calibri Light" panose="020F0302020204030204" pitchFamily="34" charset="0"/>
              </a:rPr>
              <a:t>Submit within 28 calendar days from the start date of new employee.</a:t>
            </a:r>
          </a:p>
          <a:p>
            <a:pPr>
              <a:lnSpc>
                <a:spcPct val="75000"/>
              </a:lnSpc>
            </a:pPr>
            <a:endParaRPr lang="en-US" dirty="0">
              <a:latin typeface="Georgia" panose="02040502050405020303" pitchFamily="18" charset="0"/>
              <a:cs typeface="Calibri Light" panose="020F0302020204030204" pitchFamily="34" charset="0"/>
            </a:endParaRPr>
          </a:p>
          <a:p>
            <a:pPr>
              <a:lnSpc>
                <a:spcPct val="75000"/>
              </a:lnSpc>
            </a:pPr>
            <a:r>
              <a:rPr lang="en-US" dirty="0">
                <a:latin typeface="Georgia" panose="02040502050405020303" pitchFamily="18" charset="0"/>
                <a:cs typeface="Calibri Light" panose="020F0302020204030204" pitchFamily="34" charset="0"/>
              </a:rPr>
              <a:t>Documentation supporting eligibility may be required, but it can be electronically submitted or mailed later if necessary.  </a:t>
            </a:r>
          </a:p>
          <a:p>
            <a:pPr>
              <a:lnSpc>
                <a:spcPct val="75000"/>
              </a:lnSpc>
            </a:pPr>
            <a:endParaRPr lang="en-US" sz="1000" dirty="0">
              <a:latin typeface="Georgia" panose="02040502050405020303" pitchFamily="18" charset="0"/>
              <a:cs typeface="Calibri Light" panose="020F0302020204030204" pitchFamily="34" charset="0"/>
            </a:endParaRPr>
          </a:p>
          <a:p>
            <a:pPr marL="466618" lvl="1" indent="0">
              <a:lnSpc>
                <a:spcPct val="75000"/>
              </a:lnSpc>
              <a:buNone/>
            </a:pPr>
            <a:r>
              <a:rPr lang="en-US" dirty="0">
                <a:latin typeface="Georgia" panose="02040502050405020303" pitchFamily="18" charset="0"/>
                <a:cs typeface="Calibri Light" panose="020F0302020204030204" pitchFamily="34" charset="0"/>
              </a:rPr>
              <a:t>- SNAP, TANF &amp; </a:t>
            </a:r>
            <a:r>
              <a:rPr lang="en-US" dirty="0" err="1">
                <a:latin typeface="Georgia" panose="02040502050405020303" pitchFamily="18" charset="0"/>
                <a:cs typeface="Calibri Light" panose="020F0302020204030204" pitchFamily="34" charset="0"/>
              </a:rPr>
              <a:t>Voc</a:t>
            </a:r>
            <a:r>
              <a:rPr lang="en-US" dirty="0">
                <a:latin typeface="Georgia" panose="02040502050405020303" pitchFamily="18" charset="0"/>
                <a:cs typeface="Calibri Light" panose="020F0302020204030204" pitchFamily="34" charset="0"/>
              </a:rPr>
              <a:t> Rehab documentation is not required unless the qualifications were met in a state other than NC. </a:t>
            </a:r>
          </a:p>
          <a:p>
            <a:pPr>
              <a:lnSpc>
                <a:spcPct val="75000"/>
              </a:lnSpc>
            </a:pPr>
            <a:endParaRPr lang="en-US" dirty="0">
              <a:latin typeface="Georgia" panose="02040502050405020303" pitchFamily="18" charset="0"/>
              <a:cs typeface="Calibri Light" panose="020F0302020204030204" pitchFamily="34" charset="0"/>
            </a:endParaRPr>
          </a:p>
          <a:p>
            <a:pPr>
              <a:lnSpc>
                <a:spcPct val="75000"/>
              </a:lnSpc>
            </a:pPr>
            <a:r>
              <a:rPr lang="en-US" dirty="0">
                <a:latin typeface="Georgia" panose="02040502050405020303" pitchFamily="18" charset="0"/>
                <a:cs typeface="Calibri Light" panose="020F0302020204030204" pitchFamily="34" charset="0"/>
              </a:rPr>
              <a:t>There are no restrictions as to the number of qualified hires for which an employer can take a credit on, whether 1, 10 or 100.  </a:t>
            </a:r>
          </a:p>
          <a:p>
            <a:pPr marL="457200" lvl="1" indent="0">
              <a:buNone/>
            </a:pPr>
            <a:endParaRPr lang="en-US" sz="3000" dirty="0">
              <a:latin typeface="Calibri Light" panose="020F0302020204030204" pitchFamily="34" charset="0"/>
            </a:endParaRPr>
          </a:p>
        </p:txBody>
      </p:sp>
    </p:spTree>
    <p:extLst>
      <p:ext uri="{BB962C8B-B14F-4D97-AF65-F5344CB8AC3E}">
        <p14:creationId xmlns:p14="http://schemas.microsoft.com/office/powerpoint/2010/main" val="1926254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rgbClr val="145072"/>
                </a:solidFill>
                <a:latin typeface="Franklin Gothic Demi Cond" panose="020B0706030402020204" pitchFamily="34" charset="0"/>
              </a:rPr>
              <a:t>Submission Methods</a:t>
            </a:r>
          </a:p>
        </p:txBody>
      </p:sp>
      <p:sp>
        <p:nvSpPr>
          <p:cNvPr id="3" name="Content Placeholder 2"/>
          <p:cNvSpPr>
            <a:spLocks noGrp="1"/>
          </p:cNvSpPr>
          <p:nvPr>
            <p:ph idx="1"/>
          </p:nvPr>
        </p:nvSpPr>
        <p:spPr>
          <a:xfrm>
            <a:off x="1828800" y="1676400"/>
            <a:ext cx="8382000" cy="5029200"/>
          </a:xfrm>
        </p:spPr>
        <p:txBody>
          <a:bodyPr>
            <a:normAutofit fontScale="92500" lnSpcReduction="20000"/>
          </a:bodyPr>
          <a:lstStyle/>
          <a:p>
            <a:pPr>
              <a:lnSpc>
                <a:spcPct val="120000"/>
              </a:lnSpc>
              <a:spcBef>
                <a:spcPts val="0"/>
              </a:spcBef>
            </a:pPr>
            <a:endParaRPr lang="en-US" sz="3000" dirty="0"/>
          </a:p>
          <a:p>
            <a:pPr>
              <a:lnSpc>
                <a:spcPct val="120000"/>
              </a:lnSpc>
              <a:spcBef>
                <a:spcPts val="0"/>
              </a:spcBef>
            </a:pPr>
            <a:r>
              <a:rPr lang="en-US" sz="3000" dirty="0">
                <a:latin typeface="Georgia" panose="02040502050405020303" pitchFamily="18" charset="0"/>
              </a:rPr>
              <a:t>E-file by creating an account with NCWorks WOTC  Account Request :</a:t>
            </a:r>
          </a:p>
          <a:p>
            <a:pPr marL="0" indent="0">
              <a:buNone/>
            </a:pPr>
            <a:r>
              <a:rPr lang="en-US" sz="3000" dirty="0">
                <a:latin typeface="Georgia" panose="02040502050405020303" pitchFamily="18" charset="0"/>
              </a:rPr>
              <a:t> </a:t>
            </a:r>
            <a:r>
              <a:rPr lang="en-US" sz="3000" u="sng" dirty="0">
                <a:latin typeface="Georgia" panose="02040502050405020303" pitchFamily="18" charset="0"/>
                <a:hlinkClick r:id="rId3"/>
              </a:rPr>
              <a:t>https://www.ncworkswotc.com/AccountRequest.aspx</a:t>
            </a:r>
            <a:endParaRPr lang="en-US" sz="3000" u="sng" dirty="0">
              <a:latin typeface="Georgia" panose="02040502050405020303" pitchFamily="18" charset="0"/>
            </a:endParaRPr>
          </a:p>
          <a:p>
            <a:pPr marL="0" indent="0">
              <a:buNone/>
            </a:pPr>
            <a:endParaRPr lang="en-US" sz="3000" u="sng" dirty="0">
              <a:latin typeface="Georgia" panose="02040502050405020303" pitchFamily="18" charset="0"/>
              <a:cs typeface="Calibri Light" panose="020F0302020204030204" pitchFamily="34" charset="0"/>
            </a:endParaRPr>
          </a:p>
          <a:p>
            <a:pPr eaLnBrk="0" hangingPunct="0">
              <a:lnSpc>
                <a:spcPct val="110000"/>
              </a:lnSpc>
              <a:spcBef>
                <a:spcPts val="0"/>
              </a:spcBef>
              <a:defRPr/>
            </a:pPr>
            <a:r>
              <a:rPr lang="en-US" sz="3000" dirty="0">
                <a:latin typeface="Georgia" panose="02040502050405020303" pitchFamily="18" charset="0"/>
                <a:cs typeface="Calibri Light" panose="020F0302020204030204" pitchFamily="34" charset="0"/>
              </a:rPr>
              <a:t>E-file set up involves contact person requesting an account, this request includes business name and FEIN number, the person requesting the account chooses his or her email address, user ID and a password. </a:t>
            </a:r>
            <a:endParaRPr lang="en-US" sz="3000" dirty="0">
              <a:latin typeface="Georgia" panose="02040502050405020303" pitchFamily="18" charset="0"/>
            </a:endParaRPr>
          </a:p>
          <a:p>
            <a:pPr marL="0" indent="0" algn="ctr">
              <a:buNone/>
            </a:pPr>
            <a:endParaRPr lang="en-US" dirty="0">
              <a:latin typeface="Calibri Light" panose="020F0302020204030204" pitchFamily="34" charset="0"/>
            </a:endParaRPr>
          </a:p>
        </p:txBody>
      </p:sp>
    </p:spTree>
    <p:extLst>
      <p:ext uri="{BB962C8B-B14F-4D97-AF65-F5344CB8AC3E}">
        <p14:creationId xmlns:p14="http://schemas.microsoft.com/office/powerpoint/2010/main" val="3492522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rgbClr val="145072"/>
                </a:solidFill>
                <a:latin typeface="Franklin Gothic Demi Cond" panose="020B0706030402020204" pitchFamily="34" charset="0"/>
              </a:rPr>
              <a:t>Questions about WOTC?                   </a:t>
            </a:r>
          </a:p>
        </p:txBody>
      </p:sp>
      <p:sp>
        <p:nvSpPr>
          <p:cNvPr id="13" name="Content Placeholder 12"/>
          <p:cNvSpPr>
            <a:spLocks noGrp="1"/>
          </p:cNvSpPr>
          <p:nvPr>
            <p:ph idx="1"/>
          </p:nvPr>
        </p:nvSpPr>
        <p:spPr>
          <a:xfrm>
            <a:off x="1573230" y="1825625"/>
            <a:ext cx="9780569" cy="4442242"/>
          </a:xfrm>
          <a:prstGeom prst="rect">
            <a:avLst/>
          </a:prstGeom>
        </p:spPr>
        <p:txBody>
          <a:bodyPr wrap="square">
            <a:spAutoFit/>
          </a:bodyPr>
          <a:lstStyle/>
          <a:p>
            <a:pPr marL="0" indent="0" algn="ctr">
              <a:buNone/>
            </a:pPr>
            <a:endParaRPr lang="en-US" sz="2400" dirty="0"/>
          </a:p>
          <a:p>
            <a:pPr marL="0" indent="0" algn="ctr">
              <a:buNone/>
            </a:pPr>
            <a:r>
              <a:rPr lang="en-US" sz="2400" dirty="0">
                <a:latin typeface="Georgia" panose="02040502050405020303" pitchFamily="18" charset="0"/>
              </a:rPr>
              <a:t>Email:  </a:t>
            </a:r>
            <a:r>
              <a:rPr lang="en-US" dirty="0">
                <a:solidFill>
                  <a:srgbClr val="0000FF"/>
                </a:solidFill>
                <a:latin typeface="Georgia" panose="02040502050405020303" pitchFamily="18" charset="0"/>
                <a:hlinkClick r:id="rId3">
                  <a:extLst>
                    <a:ext uri="{A12FA001-AC4F-418D-AE19-62706E023703}">
                      <ahyp:hlinkClr xmlns:ahyp="http://schemas.microsoft.com/office/drawing/2018/hyperlinkcolor" val="tx"/>
                    </a:ext>
                  </a:extLst>
                </a:hlinkClick>
              </a:rPr>
              <a:t>ncworkswotc@</a:t>
            </a:r>
            <a:r>
              <a:rPr lang="en-US" u="sng" dirty="0">
                <a:solidFill>
                  <a:srgbClr val="0000FF"/>
                </a:solidFill>
                <a:latin typeface="Georgia" panose="02040502050405020303" pitchFamily="18" charset="0"/>
                <a:hlinkClick r:id="rId3">
                  <a:extLst>
                    <a:ext uri="{A12FA001-AC4F-418D-AE19-62706E023703}">
                      <ahyp:hlinkClr xmlns:ahyp="http://schemas.microsoft.com/office/drawing/2018/hyperlinkcolor" val="tx"/>
                    </a:ext>
                  </a:extLst>
                </a:hlinkClick>
              </a:rPr>
              <a:t>commerce.</a:t>
            </a:r>
            <a:r>
              <a:rPr lang="en-US" u="sng" dirty="0">
                <a:solidFill>
                  <a:srgbClr val="0000FF"/>
                </a:solidFill>
                <a:latin typeface="Georgia" panose="02040502050405020303" pitchFamily="18" charset="0"/>
              </a:rPr>
              <a:t>nc.gov</a:t>
            </a:r>
            <a:endParaRPr lang="en-US" u="sng" dirty="0">
              <a:solidFill>
                <a:srgbClr val="0000FF"/>
              </a:solidFill>
              <a:latin typeface="Georgia" panose="02040502050405020303" pitchFamily="18" charset="0"/>
              <a:hlinkClick r:id="rId4">
                <a:extLst>
                  <a:ext uri="{A12FA001-AC4F-418D-AE19-62706E023703}">
                    <ahyp:hlinkClr xmlns:ahyp="http://schemas.microsoft.com/office/drawing/2018/hyperlinkcolor" val="tx"/>
                  </a:ext>
                </a:extLst>
              </a:hlinkClick>
            </a:endParaRPr>
          </a:p>
          <a:p>
            <a:pPr algn="ctr"/>
            <a:endParaRPr lang="en-US" sz="1400" dirty="0">
              <a:solidFill>
                <a:srgbClr val="0000FF"/>
              </a:solidFill>
              <a:latin typeface="Georgia" panose="02040502050405020303" pitchFamily="18" charset="0"/>
            </a:endParaRPr>
          </a:p>
          <a:p>
            <a:pPr marL="0" indent="0" algn="ctr">
              <a:buNone/>
            </a:pPr>
            <a:endParaRPr lang="en-US" sz="1400" dirty="0">
              <a:latin typeface="Georgia" panose="02040502050405020303" pitchFamily="18" charset="0"/>
            </a:endParaRPr>
          </a:p>
          <a:p>
            <a:pPr marL="0" indent="0" algn="ctr">
              <a:buNone/>
            </a:pPr>
            <a:r>
              <a:rPr lang="en-US" sz="2400" dirty="0">
                <a:latin typeface="Georgia" panose="02040502050405020303" pitchFamily="18" charset="0"/>
              </a:rPr>
              <a:t>or</a:t>
            </a:r>
          </a:p>
          <a:p>
            <a:pPr marL="0" indent="0" algn="ctr">
              <a:buNone/>
            </a:pPr>
            <a:endParaRPr lang="en-US" sz="2400" dirty="0">
              <a:latin typeface="Georgia" panose="02040502050405020303" pitchFamily="18" charset="0"/>
            </a:endParaRPr>
          </a:p>
          <a:p>
            <a:pPr marL="0" indent="0" algn="ctr">
              <a:buNone/>
            </a:pPr>
            <a:r>
              <a:rPr lang="en-US" dirty="0">
                <a:solidFill>
                  <a:srgbClr val="0000FF"/>
                </a:solidFill>
                <a:latin typeface="Georgia" panose="02040502050405020303" pitchFamily="18" charset="0"/>
                <a:hlinkClick r:id="rId5">
                  <a:extLst>
                    <a:ext uri="{A12FA001-AC4F-418D-AE19-62706E023703}">
                      <ahyp:hlinkClr xmlns:ahyp="http://schemas.microsoft.com/office/drawing/2018/hyperlinkcolor" val="tx"/>
                    </a:ext>
                  </a:extLst>
                </a:hlinkClick>
              </a:rPr>
              <a:t>https://www.commerce.nc.gov/grants-incentives/workforce-grants/work-opportunity-tax-credit</a:t>
            </a:r>
            <a:endParaRPr lang="en-US" dirty="0">
              <a:solidFill>
                <a:srgbClr val="0000FF"/>
              </a:solidFill>
              <a:latin typeface="Georgia" panose="02040502050405020303" pitchFamily="18" charset="0"/>
            </a:endParaRP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4128449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1335"/>
              </a:lnSpc>
              <a:spcBef>
                <a:spcPts val="0"/>
              </a:spcBef>
            </a:pPr>
            <a:br>
              <a:rPr lang="en-US" dirty="0">
                <a:solidFill>
                  <a:schemeClr val="accent1">
                    <a:lumMod val="50000"/>
                  </a:schemeClr>
                </a:solidFill>
                <a:latin typeface="Franklin Gothic Medium Cond" panose="020B0606030402020204" pitchFamily="34" charset="0"/>
                <a:ea typeface="Calibri" panose="020F0502020204030204" pitchFamily="34" charset="0"/>
                <a:cs typeface="Calibri" panose="020F0502020204030204" pitchFamily="34" charset="0"/>
              </a:rPr>
            </a:br>
            <a:r>
              <a:rPr lang="en-US" dirty="0">
                <a:solidFill>
                  <a:schemeClr val="accent1">
                    <a:lumMod val="50000"/>
                  </a:schemeClr>
                </a:solidFill>
                <a:latin typeface="Franklin Gothic Medium Cond" panose="020B0606030402020204" pitchFamily="34" charset="0"/>
                <a:ea typeface="Calibri" panose="020F0502020204030204" pitchFamily="34" charset="0"/>
                <a:cs typeface="Calibri" panose="020F0502020204030204" pitchFamily="34" charset="0"/>
              </a:rPr>
              <a:t>For more information on WOTC</a:t>
            </a:r>
            <a:endParaRPr lang="en-US" dirty="0">
              <a:solidFill>
                <a:schemeClr val="accent1">
                  <a:lumMod val="50000"/>
                </a:schemeClr>
              </a:solidFill>
              <a:latin typeface="Franklin Gothic Medium Cond" panose="020B0606030402020204" pitchFamily="34" charset="0"/>
            </a:endParaRPr>
          </a:p>
        </p:txBody>
      </p:sp>
      <p:sp>
        <p:nvSpPr>
          <p:cNvPr id="14" name="TextBox 13">
            <a:extLst>
              <a:ext uri="{FF2B5EF4-FFF2-40B4-BE49-F238E27FC236}">
                <a16:creationId xmlns:a16="http://schemas.microsoft.com/office/drawing/2014/main" id="{25A3FB15-7877-42C7-94CC-CA4228DB3434}"/>
              </a:ext>
            </a:extLst>
          </p:cNvPr>
          <p:cNvSpPr txBox="1"/>
          <p:nvPr/>
        </p:nvSpPr>
        <p:spPr>
          <a:xfrm>
            <a:off x="2438400" y="1600200"/>
            <a:ext cx="7315200" cy="4832092"/>
          </a:xfrm>
          <a:prstGeom prst="rect">
            <a:avLst/>
          </a:prstGeom>
          <a:noFill/>
        </p:spPr>
        <p:txBody>
          <a:bodyPr wrap="square" rtlCol="0">
            <a:spAutoFit/>
          </a:bodyPr>
          <a:lstStyle/>
          <a:p>
            <a:pPr algn="ctr"/>
            <a:r>
              <a:rPr lang="en-US" sz="2800" dirty="0">
                <a:latin typeface="Georgia" panose="02040502050405020303" pitchFamily="18" charset="0"/>
              </a:rPr>
              <a:t>Annie T. Gomez</a:t>
            </a:r>
          </a:p>
          <a:p>
            <a:pPr algn="ctr"/>
            <a:r>
              <a:rPr lang="en-US" sz="2800" dirty="0">
                <a:latin typeface="Georgia" panose="02040502050405020303" pitchFamily="18" charset="0"/>
              </a:rPr>
              <a:t>WOTC Program Coordinator</a:t>
            </a:r>
          </a:p>
          <a:p>
            <a:pPr algn="ctr"/>
            <a:r>
              <a:rPr lang="en-US" sz="2800" dirty="0">
                <a:latin typeface="Georgia" panose="02040502050405020303" pitchFamily="18" charset="0"/>
              </a:rPr>
              <a:t>North Carolina Department of Commerce Division of Workforce Solutions</a:t>
            </a:r>
          </a:p>
          <a:p>
            <a:pPr algn="ctr"/>
            <a:r>
              <a:rPr lang="en-US" sz="2800" dirty="0">
                <a:latin typeface="Georgia" panose="02040502050405020303" pitchFamily="18" charset="0"/>
              </a:rPr>
              <a:t>4316 Mail Service Center Raleigh, NC 27699-4316</a:t>
            </a:r>
          </a:p>
          <a:p>
            <a:pPr algn="ctr"/>
            <a:endParaRPr lang="en-US" sz="2800" dirty="0">
              <a:latin typeface="Georgia" panose="02040502050405020303" pitchFamily="18" charset="0"/>
            </a:endParaRPr>
          </a:p>
          <a:p>
            <a:pPr algn="ctr"/>
            <a:r>
              <a:rPr lang="en-US" sz="2800" dirty="0">
                <a:latin typeface="Georgia" panose="02040502050405020303" pitchFamily="18" charset="0"/>
              </a:rPr>
              <a:t>Phone: (984) 236 4180</a:t>
            </a:r>
          </a:p>
          <a:p>
            <a:pPr algn="ctr"/>
            <a:r>
              <a:rPr lang="en-US" sz="2800" dirty="0">
                <a:latin typeface="Georgia" panose="02040502050405020303" pitchFamily="18" charset="0"/>
              </a:rPr>
              <a:t>Mobile: (984) 960 8926</a:t>
            </a:r>
          </a:p>
          <a:p>
            <a:pPr algn="ctr"/>
            <a:endParaRPr lang="en-US" sz="2800" dirty="0">
              <a:latin typeface="Georgia" panose="02040502050405020303" pitchFamily="18" charset="0"/>
            </a:endParaRPr>
          </a:p>
          <a:p>
            <a:pPr algn="ctr"/>
            <a:r>
              <a:rPr lang="en-US" sz="2800" dirty="0">
                <a:latin typeface="Georgia" panose="02040502050405020303" pitchFamily="18" charset="0"/>
                <a:hlinkClick r:id="rId3"/>
              </a:rPr>
              <a:t>annie.gomez@commerce.nc.gov</a:t>
            </a:r>
            <a:r>
              <a:rPr lang="en-US" sz="2800" dirty="0">
                <a:latin typeface="Georgia" panose="02040502050405020303" pitchFamily="18" charset="0"/>
              </a:rPr>
              <a:t> </a:t>
            </a:r>
          </a:p>
        </p:txBody>
      </p:sp>
    </p:spTree>
    <p:extLst>
      <p:ext uri="{BB962C8B-B14F-4D97-AF65-F5344CB8AC3E}">
        <p14:creationId xmlns:p14="http://schemas.microsoft.com/office/powerpoint/2010/main" val="1665177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EDCB1-7A6D-4482-8DC9-C7A8CF483FD1}"/>
              </a:ext>
            </a:extLst>
          </p:cNvPr>
          <p:cNvSpPr>
            <a:spLocks noGrp="1"/>
          </p:cNvSpPr>
          <p:nvPr>
            <p:ph type="title"/>
          </p:nvPr>
        </p:nvSpPr>
        <p:spPr>
          <a:xfrm>
            <a:off x="1981200" y="274638"/>
            <a:ext cx="6477000" cy="1143000"/>
          </a:xfrm>
        </p:spPr>
        <p:txBody>
          <a:bodyPr>
            <a:normAutofit/>
          </a:bodyPr>
          <a:lstStyle/>
          <a:p>
            <a:r>
              <a:rPr lang="en-US" dirty="0">
                <a:solidFill>
                  <a:srgbClr val="145072"/>
                </a:solidFill>
                <a:latin typeface="Franklin Gothic Medium Cond" panose="020B0606030402020204" pitchFamily="34" charset="0"/>
              </a:rPr>
              <a:t>Spanish Language</a:t>
            </a:r>
          </a:p>
        </p:txBody>
      </p:sp>
      <p:sp>
        <p:nvSpPr>
          <p:cNvPr id="3" name="Content Placeholder 2">
            <a:extLst>
              <a:ext uri="{FF2B5EF4-FFF2-40B4-BE49-F238E27FC236}">
                <a16:creationId xmlns:a16="http://schemas.microsoft.com/office/drawing/2014/main" id="{F9CCD1A1-2B94-4B28-9BB1-51D432665A4F}"/>
              </a:ext>
            </a:extLst>
          </p:cNvPr>
          <p:cNvSpPr>
            <a:spLocks noGrp="1"/>
          </p:cNvSpPr>
          <p:nvPr>
            <p:ph idx="1"/>
          </p:nvPr>
        </p:nvSpPr>
        <p:spPr/>
        <p:txBody>
          <a:bodyPr/>
          <a:lstStyle/>
          <a:p>
            <a:r>
              <a:rPr lang="en-US" dirty="0">
                <a:latin typeface="Georgia" panose="02040502050405020303" pitchFamily="18" charset="0"/>
                <a:hlinkClick r:id="rId2"/>
              </a:rPr>
              <a:t>https://www.dol.gov/agencies/eta/wotc/how-to-file</a:t>
            </a:r>
            <a:endParaRPr lang="en-US" dirty="0">
              <a:latin typeface="Georgia" panose="02040502050405020303" pitchFamily="18" charset="0"/>
            </a:endParaRPr>
          </a:p>
          <a:p>
            <a:pPr marL="0" indent="0">
              <a:buNone/>
            </a:pPr>
            <a:r>
              <a:rPr lang="en-US" sz="2400" dirty="0">
                <a:latin typeface="Georgia" panose="02040502050405020303" pitchFamily="18" charset="0"/>
              </a:rPr>
              <a:t>Note: Spanish Language form is used with the new hire to capture information accurately, but the application must be submitted in English.</a:t>
            </a:r>
          </a:p>
          <a:p>
            <a:pPr marL="0" indent="0">
              <a:buNone/>
            </a:pPr>
            <a:endParaRPr lang="en-US" sz="2400" dirty="0">
              <a:latin typeface="Georgia" panose="02040502050405020303" pitchFamily="18" charset="0"/>
            </a:endParaRPr>
          </a:p>
          <a:p>
            <a:r>
              <a:rPr lang="en-US" b="1" i="0" dirty="0">
                <a:solidFill>
                  <a:srgbClr val="222222"/>
                </a:solidFill>
                <a:effectLst/>
                <a:latin typeface="Georgia" panose="02040502050405020303" pitchFamily="18" charset="0"/>
              </a:rPr>
              <a:t>Watch this informative video: </a:t>
            </a:r>
            <a:r>
              <a:rPr lang="en-US" b="0" i="0" dirty="0">
                <a:solidFill>
                  <a:srgbClr val="7A7832"/>
                </a:solidFill>
                <a:effectLst/>
                <a:latin typeface="Georgia" panose="02040502050405020303" pitchFamily="18" charset="0"/>
                <a:hlinkClick r:id="rId3"/>
              </a:rPr>
              <a:t>NC Work Opportunity Tax Credit Guide for Employers</a:t>
            </a:r>
            <a:endParaRPr lang="en-US" dirty="0">
              <a:latin typeface="Georgia" panose="02040502050405020303" pitchFamily="18" charset="0"/>
            </a:endParaRPr>
          </a:p>
          <a:p>
            <a:endParaRPr lang="en-US" dirty="0"/>
          </a:p>
        </p:txBody>
      </p:sp>
    </p:spTree>
    <p:extLst>
      <p:ext uri="{BB962C8B-B14F-4D97-AF65-F5344CB8AC3E}">
        <p14:creationId xmlns:p14="http://schemas.microsoft.com/office/powerpoint/2010/main" val="2363193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758A0C-29D5-4A04-8635-DD0E5D4768FA}"/>
              </a:ext>
            </a:extLst>
          </p:cNvPr>
          <p:cNvSpPr/>
          <p:nvPr/>
        </p:nvSpPr>
        <p:spPr>
          <a:xfrm>
            <a:off x="835741" y="1278193"/>
            <a:ext cx="10491019" cy="4857136"/>
          </a:xfrm>
          <a:prstGeom prst="rect">
            <a:avLst/>
          </a:prstGeom>
          <a:noFill/>
          <a:ln>
            <a:solidFill>
              <a:srgbClr val="7A7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2155C81-DA18-4700-9060-42E666064F92}"/>
              </a:ext>
            </a:extLst>
          </p:cNvPr>
          <p:cNvSpPr/>
          <p:nvPr/>
        </p:nvSpPr>
        <p:spPr>
          <a:xfrm>
            <a:off x="3942735" y="658761"/>
            <a:ext cx="3940636" cy="1573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0B36D2AC-9E83-4912-8AC0-FC16478F91F3}"/>
              </a:ext>
            </a:extLst>
          </p:cNvPr>
          <p:cNvSpPr txBox="1">
            <a:spLocks/>
          </p:cNvSpPr>
          <p:nvPr/>
        </p:nvSpPr>
        <p:spPr>
          <a:xfrm>
            <a:off x="2537984" y="3043979"/>
            <a:ext cx="67501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1416D"/>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n-US" sz="8800" dirty="0">
                <a:latin typeface="Franklin Gothic Demi Cond" panose="020B0706030402020204" pitchFamily="34" charset="0"/>
              </a:rPr>
              <a:t>Questions???</a:t>
            </a:r>
          </a:p>
        </p:txBody>
      </p:sp>
      <p:pic>
        <p:nvPicPr>
          <p:cNvPr id="7" name="Picture 6">
            <a:extLst>
              <a:ext uri="{FF2B5EF4-FFF2-40B4-BE49-F238E27FC236}">
                <a16:creationId xmlns:a16="http://schemas.microsoft.com/office/drawing/2014/main" id="{2A64B08C-8D58-4D62-B814-3537AADC28E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8035" y="667565"/>
            <a:ext cx="3498002" cy="1190809"/>
          </a:xfrm>
          <a:prstGeom prst="rect">
            <a:avLst/>
          </a:prstGeom>
        </p:spPr>
      </p:pic>
    </p:spTree>
    <p:extLst>
      <p:ext uri="{BB962C8B-B14F-4D97-AF65-F5344CB8AC3E}">
        <p14:creationId xmlns:p14="http://schemas.microsoft.com/office/powerpoint/2010/main" val="225367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758A0C-29D5-4A04-8635-DD0E5D4768FA}"/>
              </a:ext>
            </a:extLst>
          </p:cNvPr>
          <p:cNvSpPr/>
          <p:nvPr/>
        </p:nvSpPr>
        <p:spPr>
          <a:xfrm>
            <a:off x="835741" y="1278193"/>
            <a:ext cx="10491019" cy="4857136"/>
          </a:xfrm>
          <a:prstGeom prst="rect">
            <a:avLst/>
          </a:prstGeom>
          <a:noFill/>
          <a:ln>
            <a:solidFill>
              <a:srgbClr val="7A7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2155C81-DA18-4700-9060-42E666064F92}"/>
              </a:ext>
            </a:extLst>
          </p:cNvPr>
          <p:cNvSpPr/>
          <p:nvPr/>
        </p:nvSpPr>
        <p:spPr>
          <a:xfrm>
            <a:off x="3942735" y="658761"/>
            <a:ext cx="3940636" cy="1573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0B36D2AC-9E83-4912-8AC0-FC16478F91F3}"/>
              </a:ext>
            </a:extLst>
          </p:cNvPr>
          <p:cNvSpPr txBox="1">
            <a:spLocks/>
          </p:cNvSpPr>
          <p:nvPr/>
        </p:nvSpPr>
        <p:spPr>
          <a:xfrm>
            <a:off x="2537984" y="3043979"/>
            <a:ext cx="67501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1416D"/>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n-US" sz="8800" dirty="0">
                <a:latin typeface="Franklin Gothic Demi Cond" panose="020B0706030402020204" pitchFamily="34" charset="0"/>
              </a:rPr>
              <a:t>Thank You</a:t>
            </a:r>
          </a:p>
        </p:txBody>
      </p:sp>
      <p:pic>
        <p:nvPicPr>
          <p:cNvPr id="7" name="Picture 6">
            <a:extLst>
              <a:ext uri="{FF2B5EF4-FFF2-40B4-BE49-F238E27FC236}">
                <a16:creationId xmlns:a16="http://schemas.microsoft.com/office/drawing/2014/main" id="{2A64B08C-8D58-4D62-B814-3537AADC28E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8035" y="667565"/>
            <a:ext cx="3498002" cy="1190809"/>
          </a:xfrm>
          <a:prstGeom prst="rect">
            <a:avLst/>
          </a:prstGeom>
        </p:spPr>
      </p:pic>
    </p:spTree>
    <p:extLst>
      <p:ext uri="{BB962C8B-B14F-4D97-AF65-F5344CB8AC3E}">
        <p14:creationId xmlns:p14="http://schemas.microsoft.com/office/powerpoint/2010/main" val="61082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276CD-2621-49B1-96CA-FD589FB56B67}"/>
              </a:ext>
            </a:extLst>
          </p:cNvPr>
          <p:cNvSpPr>
            <a:spLocks noGrp="1"/>
          </p:cNvSpPr>
          <p:nvPr>
            <p:ph type="title"/>
          </p:nvPr>
        </p:nvSpPr>
        <p:spPr/>
        <p:txBody>
          <a:bodyPr/>
          <a:lstStyle/>
          <a:p>
            <a:r>
              <a:rPr lang="en-US" dirty="0">
                <a:latin typeface="Franklin Gothic Demi Cond" panose="020B0706030402020204" pitchFamily="34" charset="0"/>
              </a:rPr>
              <a:t>Federal Bonding Program</a:t>
            </a:r>
          </a:p>
        </p:txBody>
      </p:sp>
      <p:sp>
        <p:nvSpPr>
          <p:cNvPr id="3" name="Text Placeholder 2">
            <a:extLst>
              <a:ext uri="{FF2B5EF4-FFF2-40B4-BE49-F238E27FC236}">
                <a16:creationId xmlns:a16="http://schemas.microsoft.com/office/drawing/2014/main" id="{265818E3-967E-4DF4-BF98-4AC9E3EF0C92}"/>
              </a:ext>
            </a:extLst>
          </p:cNvPr>
          <p:cNvSpPr>
            <a:spLocks noGrp="1"/>
          </p:cNvSpPr>
          <p:nvPr>
            <p:ph type="body" idx="1"/>
          </p:nvPr>
        </p:nvSpPr>
        <p:spPr/>
        <p:txBody>
          <a:bodyPr/>
          <a:lstStyle/>
          <a:p>
            <a:endParaRPr lang="en-US" dirty="0">
              <a:latin typeface="Georgia" panose="02040502050405020303" pitchFamily="18" charset="0"/>
            </a:endParaRPr>
          </a:p>
        </p:txBody>
      </p:sp>
    </p:spTree>
    <p:extLst>
      <p:ext uri="{BB962C8B-B14F-4D97-AF65-F5344CB8AC3E}">
        <p14:creationId xmlns:p14="http://schemas.microsoft.com/office/powerpoint/2010/main" val="2704517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Federal Bonding Program">
            <a:extLst>
              <a:ext uri="{FF2B5EF4-FFF2-40B4-BE49-F238E27FC236}">
                <a16:creationId xmlns:a16="http://schemas.microsoft.com/office/drawing/2014/main" id="{35750750-76F2-A050-D803-B76D213E8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881" y="4459103"/>
            <a:ext cx="1451346"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D866981-BC1A-4486-BD85-5EAE323C59F9}"/>
              </a:ext>
            </a:extLst>
          </p:cNvPr>
          <p:cNvSpPr>
            <a:spLocks noGrp="1"/>
          </p:cNvSpPr>
          <p:nvPr>
            <p:ph type="title"/>
          </p:nvPr>
        </p:nvSpPr>
        <p:spPr>
          <a:xfrm>
            <a:off x="838200" y="189279"/>
            <a:ext cx="10515600" cy="1325563"/>
          </a:xfrm>
        </p:spPr>
        <p:txBody>
          <a:bodyPr/>
          <a:lstStyle/>
          <a:p>
            <a:pPr algn="ctr"/>
            <a:r>
              <a:rPr lang="en-US" dirty="0">
                <a:latin typeface="Franklin Gothic Demi Cond" panose="020B0706030402020204" pitchFamily="34" charset="0"/>
              </a:rPr>
              <a:t> Federal Bonding Program</a:t>
            </a:r>
          </a:p>
        </p:txBody>
      </p:sp>
      <p:sp>
        <p:nvSpPr>
          <p:cNvPr id="5" name="Content Placeholder 2">
            <a:extLst>
              <a:ext uri="{FF2B5EF4-FFF2-40B4-BE49-F238E27FC236}">
                <a16:creationId xmlns:a16="http://schemas.microsoft.com/office/drawing/2014/main" id="{DDDADE0B-1665-CF19-BABC-E72BB06AECCB}"/>
              </a:ext>
            </a:extLst>
          </p:cNvPr>
          <p:cNvSpPr txBox="1">
            <a:spLocks/>
          </p:cNvSpPr>
          <p:nvPr/>
        </p:nvSpPr>
        <p:spPr>
          <a:xfrm>
            <a:off x="433754" y="1342047"/>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kolar Latin" panose="02000503040300000004" pitchFamily="50"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kolar Latin" panose="02000503040300000004" pitchFamily="50"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kolar Latin" panose="02000503040300000004" pitchFamily="50"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kolar Latin" panose="02000503040300000004" pitchFamily="50"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kolar Latin" panose="02000503040300000004" pitchFamily="50"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Georgia" panose="02040502050405020303" pitchFamily="18" charset="0"/>
              </a:rPr>
              <a:t>Provides fidelity bonds to employers, giving them access to job seekers and open doors of opportunity</a:t>
            </a:r>
          </a:p>
          <a:p>
            <a:pPr marL="0" indent="0">
              <a:buFont typeface="Arial" panose="020B0604020202020204" pitchFamily="34" charset="0"/>
              <a:buNone/>
            </a:pPr>
            <a:endParaRPr lang="en-US" sz="2400" dirty="0">
              <a:latin typeface="Georgia" panose="02040502050405020303" pitchFamily="18" charset="0"/>
            </a:endParaRPr>
          </a:p>
        </p:txBody>
      </p:sp>
      <p:sp>
        <p:nvSpPr>
          <p:cNvPr id="6" name="Content Placeholder 3">
            <a:extLst>
              <a:ext uri="{FF2B5EF4-FFF2-40B4-BE49-F238E27FC236}">
                <a16:creationId xmlns:a16="http://schemas.microsoft.com/office/drawing/2014/main" id="{FFEE3202-86E1-0F87-F2E0-334D1182D4E2}"/>
              </a:ext>
            </a:extLst>
          </p:cNvPr>
          <p:cNvSpPr txBox="1">
            <a:spLocks/>
          </p:cNvSpPr>
          <p:nvPr/>
        </p:nvSpPr>
        <p:spPr>
          <a:xfrm>
            <a:off x="6019800" y="1342047"/>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kolar Latin" panose="02000503040300000004" pitchFamily="50"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kolar Latin" panose="02000503040300000004" pitchFamily="50"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kolar Latin" panose="02000503040300000004" pitchFamily="50"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kolar Latin" panose="02000503040300000004" pitchFamily="50"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kolar Latin" panose="02000503040300000004" pitchFamily="50"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mn-lt"/>
              </a:rPr>
              <a:t>Eligible Individuals</a:t>
            </a:r>
            <a:r>
              <a:rPr lang="en-US" dirty="0">
                <a:latin typeface="+mn-lt"/>
              </a:rPr>
              <a:t> </a:t>
            </a:r>
            <a:r>
              <a:rPr lang="en-US" b="1" dirty="0">
                <a:latin typeface="+mn-lt"/>
              </a:rPr>
              <a:t>Include</a:t>
            </a:r>
            <a:r>
              <a:rPr lang="en-US" dirty="0">
                <a:latin typeface="+mn-lt"/>
              </a:rPr>
              <a:t>:</a:t>
            </a:r>
          </a:p>
          <a:p>
            <a:r>
              <a:rPr lang="en-US" sz="2300" dirty="0">
                <a:solidFill>
                  <a:srgbClr val="333333"/>
                </a:solidFill>
                <a:highlight>
                  <a:srgbClr val="FFFFFF"/>
                </a:highlight>
                <a:latin typeface="+mn-lt"/>
              </a:rPr>
              <a:t>Justice-involved citizens</a:t>
            </a:r>
          </a:p>
          <a:p>
            <a:r>
              <a:rPr lang="en-US" sz="2300" dirty="0">
                <a:solidFill>
                  <a:srgbClr val="333333"/>
                </a:solidFill>
                <a:highlight>
                  <a:srgbClr val="FFFFFF"/>
                </a:highlight>
                <a:latin typeface="+mn-lt"/>
              </a:rPr>
              <a:t>Individuals in recovery from substance use disorders</a:t>
            </a:r>
          </a:p>
          <a:p>
            <a:r>
              <a:rPr lang="en-US" sz="2300" dirty="0">
                <a:solidFill>
                  <a:srgbClr val="333333"/>
                </a:solidFill>
                <a:highlight>
                  <a:srgbClr val="FFFFFF"/>
                </a:highlight>
                <a:latin typeface="+mn-lt"/>
              </a:rPr>
              <a:t>Welfare recipients</a:t>
            </a:r>
          </a:p>
          <a:p>
            <a:r>
              <a:rPr lang="en-US" sz="2300" dirty="0">
                <a:solidFill>
                  <a:srgbClr val="333333"/>
                </a:solidFill>
                <a:highlight>
                  <a:srgbClr val="FFFFFF"/>
                </a:highlight>
                <a:latin typeface="+mn-lt"/>
              </a:rPr>
              <a:t>Individuals with poor credit records</a:t>
            </a:r>
          </a:p>
          <a:p>
            <a:r>
              <a:rPr lang="en-US" sz="2300" dirty="0">
                <a:solidFill>
                  <a:srgbClr val="333333"/>
                </a:solidFill>
                <a:highlight>
                  <a:srgbClr val="FFFFFF"/>
                </a:highlight>
                <a:latin typeface="+mn-lt"/>
              </a:rPr>
              <a:t>Economically disadvantaged youth and adults who lack work histories</a:t>
            </a:r>
          </a:p>
          <a:p>
            <a:r>
              <a:rPr lang="en-US" sz="2300" dirty="0">
                <a:solidFill>
                  <a:srgbClr val="333333"/>
                </a:solidFill>
                <a:highlight>
                  <a:srgbClr val="FFFFFF"/>
                </a:highlight>
                <a:latin typeface="+mn-lt"/>
              </a:rPr>
              <a:t>Individuals dishonorably discharged from the military</a:t>
            </a:r>
          </a:p>
          <a:p>
            <a:pPr marL="0" indent="0">
              <a:buFont typeface="Arial" panose="020B0604020202020204" pitchFamily="34" charset="0"/>
              <a:buNone/>
            </a:pPr>
            <a:endParaRPr lang="en-US" dirty="0"/>
          </a:p>
        </p:txBody>
      </p:sp>
      <p:sp>
        <p:nvSpPr>
          <p:cNvPr id="7" name="Content Placeholder 2">
            <a:extLst>
              <a:ext uri="{FF2B5EF4-FFF2-40B4-BE49-F238E27FC236}">
                <a16:creationId xmlns:a16="http://schemas.microsoft.com/office/drawing/2014/main" id="{AC9205A6-6D1C-57C2-FDA1-3572C6706D60}"/>
              </a:ext>
            </a:extLst>
          </p:cNvPr>
          <p:cNvSpPr txBox="1">
            <a:spLocks/>
          </p:cNvSpPr>
          <p:nvPr/>
        </p:nvSpPr>
        <p:spPr>
          <a:xfrm>
            <a:off x="243254" y="2667610"/>
            <a:ext cx="5562600" cy="3208338"/>
          </a:xfrm>
          <a:prstGeom prst="rect">
            <a:avLst/>
          </a:prstGeom>
        </p:spPr>
        <p:txBody>
          <a:bodyPr>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eaLnBrk="1" fontAlgn="auto" hangingPunct="1">
              <a:lnSpc>
                <a:spcPct val="100000"/>
              </a:lnSpc>
              <a:spcBef>
                <a:spcPts val="600"/>
              </a:spcBef>
              <a:spcAft>
                <a:spcPts val="0"/>
              </a:spcAft>
              <a:defRPr/>
            </a:pPr>
            <a:r>
              <a:rPr lang="en-US" sz="2400" b="1" dirty="0"/>
              <a:t>$5,000 in coverage (Up to $25,000) </a:t>
            </a:r>
          </a:p>
          <a:p>
            <a:pPr lvl="1" eaLnBrk="1" fontAlgn="auto" hangingPunct="1">
              <a:lnSpc>
                <a:spcPct val="100000"/>
              </a:lnSpc>
              <a:spcBef>
                <a:spcPts val="600"/>
              </a:spcBef>
              <a:spcAft>
                <a:spcPts val="0"/>
              </a:spcAft>
              <a:defRPr/>
            </a:pPr>
            <a:r>
              <a:rPr lang="en-US" sz="2400" b="1" dirty="0"/>
              <a:t>6 Months of Coverage</a:t>
            </a:r>
          </a:p>
          <a:p>
            <a:pPr lvl="1" eaLnBrk="1" fontAlgn="auto" hangingPunct="1">
              <a:lnSpc>
                <a:spcPct val="100000"/>
              </a:lnSpc>
              <a:spcBef>
                <a:spcPts val="600"/>
              </a:spcBef>
              <a:spcAft>
                <a:spcPts val="0"/>
              </a:spcAft>
              <a:defRPr/>
            </a:pPr>
            <a:r>
              <a:rPr lang="en-US" sz="2400" b="1" dirty="0"/>
              <a:t>No application or forms to complete</a:t>
            </a:r>
          </a:p>
          <a:p>
            <a:pPr lvl="1" eaLnBrk="1" fontAlgn="auto" hangingPunct="1">
              <a:lnSpc>
                <a:spcPct val="100000"/>
              </a:lnSpc>
              <a:spcBef>
                <a:spcPts val="600"/>
              </a:spcBef>
              <a:spcAft>
                <a:spcPts val="0"/>
              </a:spcAft>
              <a:defRPr/>
            </a:pPr>
            <a:r>
              <a:rPr lang="en-US" sz="2400" b="1" dirty="0"/>
              <a:t>No Deductible if employee dishonesty occurs</a:t>
            </a:r>
          </a:p>
          <a:p>
            <a:pPr marL="0" indent="0" eaLnBrk="1" fontAlgn="auto" hangingPunct="1">
              <a:lnSpc>
                <a:spcPct val="100000"/>
              </a:lnSpc>
              <a:spcBef>
                <a:spcPts val="0"/>
              </a:spcBef>
              <a:spcAft>
                <a:spcPts val="0"/>
              </a:spcAft>
              <a:buFont typeface="Arial" panose="020B0604020202020204" pitchFamily="34" charset="0"/>
              <a:buNone/>
              <a:defRPr/>
            </a:pPr>
            <a:endParaRPr lang="en-US" sz="1700" b="1" dirty="0"/>
          </a:p>
          <a:p>
            <a:pPr marL="342900" lvl="1" indent="0" eaLnBrk="1" fontAlgn="auto" hangingPunct="1">
              <a:lnSpc>
                <a:spcPct val="100000"/>
              </a:lnSpc>
              <a:spcBef>
                <a:spcPts val="0"/>
              </a:spcBef>
              <a:spcAft>
                <a:spcPts val="0"/>
              </a:spcAft>
              <a:buFont typeface="Arial" panose="020B0604020202020204" pitchFamily="34" charset="0"/>
              <a:buNone/>
              <a:defRPr/>
            </a:pPr>
            <a:endParaRPr lang="en-US" sz="1200" dirty="0"/>
          </a:p>
          <a:p>
            <a:pPr eaLnBrk="1" fontAlgn="auto" hangingPunct="1">
              <a:lnSpc>
                <a:spcPct val="100000"/>
              </a:lnSpc>
              <a:spcBef>
                <a:spcPts val="0"/>
              </a:spcBef>
              <a:spcAft>
                <a:spcPts val="0"/>
              </a:spcAft>
              <a:defRPr/>
            </a:pPr>
            <a:endParaRPr lang="en-US" sz="1600" dirty="0"/>
          </a:p>
          <a:p>
            <a:pPr marL="0" indent="0" eaLnBrk="1" fontAlgn="auto" hangingPunct="1">
              <a:spcAft>
                <a:spcPts val="0"/>
              </a:spcAft>
              <a:buFont typeface="Arial" panose="020B0604020202020204" pitchFamily="34" charset="0"/>
              <a:buNone/>
              <a:defRPr/>
            </a:pPr>
            <a:endParaRPr lang="en-US" sz="1600" dirty="0"/>
          </a:p>
          <a:p>
            <a:pPr marL="0" indent="0" eaLnBrk="1" fontAlgn="auto" hangingPunct="1">
              <a:spcAft>
                <a:spcPts val="0"/>
              </a:spcAft>
              <a:buFont typeface="Arial" panose="020B0604020202020204" pitchFamily="34" charset="0"/>
              <a:buNone/>
              <a:defRPr/>
            </a:pPr>
            <a:endParaRPr lang="en-US" sz="1600" dirty="0"/>
          </a:p>
        </p:txBody>
      </p:sp>
    </p:spTree>
    <p:extLst>
      <p:ext uri="{BB962C8B-B14F-4D97-AF65-F5344CB8AC3E}">
        <p14:creationId xmlns:p14="http://schemas.microsoft.com/office/powerpoint/2010/main" val="4193437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6981-BC1A-4486-BD85-5EAE323C59F9}"/>
              </a:ext>
            </a:extLst>
          </p:cNvPr>
          <p:cNvSpPr>
            <a:spLocks noGrp="1"/>
          </p:cNvSpPr>
          <p:nvPr>
            <p:ph type="title"/>
          </p:nvPr>
        </p:nvSpPr>
        <p:spPr>
          <a:xfrm>
            <a:off x="838200" y="233241"/>
            <a:ext cx="10515600" cy="1325563"/>
          </a:xfrm>
        </p:spPr>
        <p:txBody>
          <a:bodyPr/>
          <a:lstStyle/>
          <a:p>
            <a:pPr algn="ctr"/>
            <a:r>
              <a:rPr lang="en-US" dirty="0">
                <a:latin typeface="Franklin Gothic Demi Cond" panose="020B0706030402020204" pitchFamily="34" charset="0"/>
              </a:rPr>
              <a:t> Federal Bonding Cont’d</a:t>
            </a:r>
          </a:p>
        </p:txBody>
      </p:sp>
      <p:pic>
        <p:nvPicPr>
          <p:cNvPr id="4" name="Picture 3">
            <a:extLst>
              <a:ext uri="{FF2B5EF4-FFF2-40B4-BE49-F238E27FC236}">
                <a16:creationId xmlns:a16="http://schemas.microsoft.com/office/drawing/2014/main" id="{6BA68998-6521-75C6-B31C-3363CF110A8C}"/>
              </a:ext>
            </a:extLst>
          </p:cNvPr>
          <p:cNvPicPr>
            <a:picLocks noChangeAspect="1"/>
          </p:cNvPicPr>
          <p:nvPr/>
        </p:nvPicPr>
        <p:blipFill rotWithShape="1">
          <a:blip r:embed="rId2"/>
          <a:srcRect l="2835" t="589" r="1391"/>
          <a:stretch/>
        </p:blipFill>
        <p:spPr>
          <a:xfrm>
            <a:off x="989591" y="1690688"/>
            <a:ext cx="3417277" cy="4554699"/>
          </a:xfrm>
          <a:prstGeom prst="rect">
            <a:avLst/>
          </a:prstGeom>
        </p:spPr>
      </p:pic>
      <p:pic>
        <p:nvPicPr>
          <p:cNvPr id="6" name="Picture 5">
            <a:extLst>
              <a:ext uri="{FF2B5EF4-FFF2-40B4-BE49-F238E27FC236}">
                <a16:creationId xmlns:a16="http://schemas.microsoft.com/office/drawing/2014/main" id="{79567F89-0F0B-42AC-09F6-68F0CFC051EF}"/>
              </a:ext>
            </a:extLst>
          </p:cNvPr>
          <p:cNvPicPr>
            <a:picLocks noChangeAspect="1"/>
          </p:cNvPicPr>
          <p:nvPr/>
        </p:nvPicPr>
        <p:blipFill rotWithShape="1">
          <a:blip r:embed="rId3"/>
          <a:srcRect l="953" r="2393"/>
          <a:stretch/>
        </p:blipFill>
        <p:spPr>
          <a:xfrm>
            <a:off x="7292764" y="1690688"/>
            <a:ext cx="3450610" cy="4554699"/>
          </a:xfrm>
          <a:prstGeom prst="rect">
            <a:avLst/>
          </a:prstGeom>
        </p:spPr>
      </p:pic>
      <p:sp>
        <p:nvSpPr>
          <p:cNvPr id="9" name="TextBox 8">
            <a:extLst>
              <a:ext uri="{FF2B5EF4-FFF2-40B4-BE49-F238E27FC236}">
                <a16:creationId xmlns:a16="http://schemas.microsoft.com/office/drawing/2014/main" id="{C8E26706-87F3-5E96-7B6A-FE24F718053E}"/>
              </a:ext>
            </a:extLst>
          </p:cNvPr>
          <p:cNvSpPr txBox="1"/>
          <p:nvPr/>
        </p:nvSpPr>
        <p:spPr>
          <a:xfrm>
            <a:off x="4659796" y="1567978"/>
            <a:ext cx="2073063" cy="646331"/>
          </a:xfrm>
          <a:prstGeom prst="rect">
            <a:avLst/>
          </a:prstGeom>
          <a:noFill/>
        </p:spPr>
        <p:txBody>
          <a:bodyPr wrap="square" rtlCol="0">
            <a:spAutoFit/>
          </a:bodyPr>
          <a:lstStyle/>
          <a:p>
            <a:r>
              <a:rPr lang="en-US" b="1" dirty="0"/>
              <a:t>Federal Bonding Eligibility Letter</a:t>
            </a:r>
          </a:p>
        </p:txBody>
      </p:sp>
      <p:sp>
        <p:nvSpPr>
          <p:cNvPr id="10" name="TextBox 9">
            <a:extLst>
              <a:ext uri="{FF2B5EF4-FFF2-40B4-BE49-F238E27FC236}">
                <a16:creationId xmlns:a16="http://schemas.microsoft.com/office/drawing/2014/main" id="{040D1432-C6B4-5E53-3201-54A735BC9D07}"/>
              </a:ext>
            </a:extLst>
          </p:cNvPr>
          <p:cNvSpPr txBox="1"/>
          <p:nvPr/>
        </p:nvSpPr>
        <p:spPr>
          <a:xfrm>
            <a:off x="4170474" y="4643691"/>
            <a:ext cx="2073063" cy="646331"/>
          </a:xfrm>
          <a:prstGeom prst="rect">
            <a:avLst/>
          </a:prstGeom>
          <a:noFill/>
        </p:spPr>
        <p:txBody>
          <a:bodyPr wrap="square" rtlCol="0">
            <a:spAutoFit/>
          </a:bodyPr>
          <a:lstStyle/>
          <a:p>
            <a:pPr algn="ctr"/>
            <a:r>
              <a:rPr lang="en-US" b="1" dirty="0"/>
              <a:t>Federal Bonding Request Form</a:t>
            </a:r>
          </a:p>
        </p:txBody>
      </p:sp>
      <p:cxnSp>
        <p:nvCxnSpPr>
          <p:cNvPr id="12" name="Straight Arrow Connector 11">
            <a:extLst>
              <a:ext uri="{FF2B5EF4-FFF2-40B4-BE49-F238E27FC236}">
                <a16:creationId xmlns:a16="http://schemas.microsoft.com/office/drawing/2014/main" id="{F28FB60A-28CB-4AFF-C4B5-6D1DD53DF114}"/>
              </a:ext>
            </a:extLst>
          </p:cNvPr>
          <p:cNvCxnSpPr>
            <a:cxnSpLocks/>
          </p:cNvCxnSpPr>
          <p:nvPr/>
        </p:nvCxnSpPr>
        <p:spPr>
          <a:xfrm flipV="1">
            <a:off x="5952418" y="3859823"/>
            <a:ext cx="1314954" cy="7838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FA27F53-7423-1720-73E4-806636B03D70}"/>
              </a:ext>
            </a:extLst>
          </p:cNvPr>
          <p:cNvCxnSpPr>
            <a:cxnSpLocks/>
          </p:cNvCxnSpPr>
          <p:nvPr/>
        </p:nvCxnSpPr>
        <p:spPr>
          <a:xfrm rot="16200000" flipH="1" flipV="1">
            <a:off x="3631186" y="2345995"/>
            <a:ext cx="1314954" cy="7838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568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BA0A3-1A2B-4303-B943-A5AB3F4C7D50}"/>
              </a:ext>
            </a:extLst>
          </p:cNvPr>
          <p:cNvSpPr>
            <a:spLocks noGrp="1"/>
          </p:cNvSpPr>
          <p:nvPr>
            <p:ph type="title"/>
          </p:nvPr>
        </p:nvSpPr>
        <p:spPr/>
        <p:txBody>
          <a:bodyPr/>
          <a:lstStyle/>
          <a:p>
            <a:pPr algn="ctr"/>
            <a:r>
              <a:rPr lang="en-US" dirty="0">
                <a:latin typeface="Franklin Gothic Demi Cond" panose="020B0706030402020204" pitchFamily="34" charset="0"/>
              </a:rPr>
              <a:t>Resources</a:t>
            </a:r>
          </a:p>
        </p:txBody>
      </p:sp>
      <p:sp>
        <p:nvSpPr>
          <p:cNvPr id="3" name="Content Placeholder 2">
            <a:extLst>
              <a:ext uri="{FF2B5EF4-FFF2-40B4-BE49-F238E27FC236}">
                <a16:creationId xmlns:a16="http://schemas.microsoft.com/office/drawing/2014/main" id="{1B464F1A-4FC7-4022-AF10-46610549737E}"/>
              </a:ext>
            </a:extLst>
          </p:cNvPr>
          <p:cNvSpPr>
            <a:spLocks noGrp="1"/>
          </p:cNvSpPr>
          <p:nvPr>
            <p:ph idx="1"/>
          </p:nvPr>
        </p:nvSpPr>
        <p:spPr/>
        <p:txBody>
          <a:bodyPr/>
          <a:lstStyle/>
          <a:p>
            <a:r>
              <a:rPr lang="en-US" sz="4800" dirty="0">
                <a:latin typeface="Georgia" panose="02040502050405020303" pitchFamily="18" charset="0"/>
              </a:rPr>
              <a:t>Federal Bonding Information</a:t>
            </a:r>
          </a:p>
          <a:p>
            <a:pPr marL="0" indent="0">
              <a:buNone/>
            </a:pPr>
            <a:r>
              <a:rPr lang="en-US" sz="4800" dirty="0">
                <a:latin typeface="Georgia" panose="02040502050405020303" pitchFamily="18" charset="0"/>
              </a:rPr>
              <a:t>	Visit </a:t>
            </a:r>
            <a:r>
              <a:rPr lang="en-US" sz="4800" dirty="0">
                <a:latin typeface="Georgia" panose="02040502050405020303" pitchFamily="18" charset="0"/>
                <a:hlinkClick r:id="rId2"/>
              </a:rPr>
              <a:t>https://bonds4jobs.com/</a:t>
            </a:r>
            <a:endParaRPr lang="en-US" sz="4800" dirty="0">
              <a:latin typeface="Georgia" panose="02040502050405020303" pitchFamily="18" charset="0"/>
            </a:endParaRPr>
          </a:p>
          <a:p>
            <a:pPr marL="457200" lvl="1" indent="0">
              <a:buNone/>
            </a:pPr>
            <a:endParaRPr lang="en-US" dirty="0">
              <a:latin typeface="Georgia" panose="02040502050405020303" pitchFamily="18" charset="0"/>
            </a:endParaRPr>
          </a:p>
        </p:txBody>
      </p:sp>
    </p:spTree>
    <p:extLst>
      <p:ext uri="{BB962C8B-B14F-4D97-AF65-F5344CB8AC3E}">
        <p14:creationId xmlns:p14="http://schemas.microsoft.com/office/powerpoint/2010/main" val="1367707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CB8525-DA46-4AEC-82F0-943E46EAA8A6}"/>
              </a:ext>
            </a:extLst>
          </p:cNvPr>
          <p:cNvSpPr>
            <a:spLocks noGrp="1"/>
          </p:cNvSpPr>
          <p:nvPr>
            <p:ph type="body" sz="quarter" idx="10"/>
          </p:nvPr>
        </p:nvSpPr>
        <p:spPr/>
        <p:txBody>
          <a:bodyPr/>
          <a:lstStyle/>
          <a:p>
            <a:r>
              <a:rPr lang="en-US" dirty="0">
                <a:latin typeface="Franklin Gothic Medium" panose="020B0603020102020204" pitchFamily="34" charset="0"/>
                <a:hlinkClick r:id="rId2"/>
              </a:rPr>
              <a:t>DONNA.FARRAR@COMMERCE.NC.GOV</a:t>
            </a:r>
            <a:endParaRPr lang="en-US" dirty="0">
              <a:latin typeface="Franklin Gothic Medium" panose="020B0603020102020204" pitchFamily="34" charset="0"/>
            </a:endParaRPr>
          </a:p>
          <a:p>
            <a:r>
              <a:rPr lang="en-US" dirty="0">
                <a:latin typeface="Franklin Gothic Medium" panose="020B0603020102020204" pitchFamily="34" charset="0"/>
              </a:rPr>
              <a:t>984-236-4286</a:t>
            </a:r>
          </a:p>
        </p:txBody>
      </p:sp>
      <p:sp>
        <p:nvSpPr>
          <p:cNvPr id="3" name="Text Placeholder 2">
            <a:extLst>
              <a:ext uri="{FF2B5EF4-FFF2-40B4-BE49-F238E27FC236}">
                <a16:creationId xmlns:a16="http://schemas.microsoft.com/office/drawing/2014/main" id="{A5588F93-2C9B-4E8D-8FE3-6DFD10DB3B88}"/>
              </a:ext>
            </a:extLst>
          </p:cNvPr>
          <p:cNvSpPr>
            <a:spLocks noGrp="1"/>
          </p:cNvSpPr>
          <p:nvPr>
            <p:ph type="body" sz="quarter" idx="11"/>
          </p:nvPr>
        </p:nvSpPr>
        <p:spPr/>
        <p:txBody>
          <a:bodyPr/>
          <a:lstStyle/>
          <a:p>
            <a:r>
              <a:rPr lang="en-US" dirty="0">
                <a:latin typeface="Franklin Gothic Demi Cond" panose="020B0706030402020204" pitchFamily="34" charset="0"/>
              </a:rPr>
              <a:t>DONNA FARRAR</a:t>
            </a:r>
          </a:p>
        </p:txBody>
      </p:sp>
      <p:sp>
        <p:nvSpPr>
          <p:cNvPr id="4" name="Title 1">
            <a:extLst>
              <a:ext uri="{FF2B5EF4-FFF2-40B4-BE49-F238E27FC236}">
                <a16:creationId xmlns:a16="http://schemas.microsoft.com/office/drawing/2014/main" id="{6FD5D17F-A9EC-BAF0-E022-4F2511D21D98}"/>
              </a:ext>
            </a:extLst>
          </p:cNvPr>
          <p:cNvSpPr txBox="1">
            <a:spLocks/>
          </p:cNvSpPr>
          <p:nvPr/>
        </p:nvSpPr>
        <p:spPr>
          <a:xfrm>
            <a:off x="1800957" y="132496"/>
            <a:ext cx="8590085"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45072"/>
                </a:solidFill>
                <a:latin typeface="Brandon Grotesque Black" panose="020B0A03020203060202" pitchFamily="34" charset="0"/>
                <a:ea typeface="Segoe UI Black" panose="020B0A02040204020203" pitchFamily="34" charset="0"/>
                <a:cs typeface="Brandon Grotesque Black" panose="020B0A03020203060202" pitchFamily="34" charset="0"/>
              </a:defRPr>
            </a:lvl1pPr>
          </a:lstStyle>
          <a:p>
            <a:pPr algn="ctr"/>
            <a:r>
              <a:rPr lang="en-US" sz="5400" cap="small" dirty="0">
                <a:latin typeface="Franklin Gothic Demi Cond" panose="020B0706030402020204" pitchFamily="34" charset="0"/>
              </a:rPr>
              <a:t>CONTACT INFORMATION</a:t>
            </a:r>
          </a:p>
        </p:txBody>
      </p:sp>
    </p:spTree>
    <p:extLst>
      <p:ext uri="{BB962C8B-B14F-4D97-AF65-F5344CB8AC3E}">
        <p14:creationId xmlns:p14="http://schemas.microsoft.com/office/powerpoint/2010/main" val="3934125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FE63F4-9254-4D06-B25D-CA4D0FF63354}"/>
              </a:ext>
            </a:extLst>
          </p:cNvPr>
          <p:cNvPicPr>
            <a:picLocks noChangeAspect="1"/>
          </p:cNvPicPr>
          <p:nvPr/>
        </p:nvPicPr>
        <p:blipFill>
          <a:blip r:embed="rId2"/>
          <a:stretch>
            <a:fillRect/>
          </a:stretch>
        </p:blipFill>
        <p:spPr>
          <a:xfrm>
            <a:off x="2307431" y="1274564"/>
            <a:ext cx="7958138" cy="928688"/>
          </a:xfrm>
          <a:prstGeom prst="rect">
            <a:avLst/>
          </a:prstGeom>
        </p:spPr>
      </p:pic>
      <p:sp>
        <p:nvSpPr>
          <p:cNvPr id="2" name="Title 1">
            <a:extLst>
              <a:ext uri="{FF2B5EF4-FFF2-40B4-BE49-F238E27FC236}">
                <a16:creationId xmlns:a16="http://schemas.microsoft.com/office/drawing/2014/main" id="{8D8D5AFB-D62D-4603-8836-54628E320FED}"/>
              </a:ext>
            </a:extLst>
          </p:cNvPr>
          <p:cNvSpPr>
            <a:spLocks noGrp="1"/>
          </p:cNvSpPr>
          <p:nvPr>
            <p:ph type="ctrTitle"/>
          </p:nvPr>
        </p:nvSpPr>
        <p:spPr>
          <a:xfrm>
            <a:off x="2279665" y="4859536"/>
            <a:ext cx="7750969" cy="1447800"/>
          </a:xfrm>
        </p:spPr>
        <p:txBody>
          <a:bodyPr>
            <a:noAutofit/>
          </a:bodyPr>
          <a:lstStyle/>
          <a:p>
            <a:pPr algn="ctr"/>
            <a:r>
              <a:rPr lang="en-US" sz="3200" b="1" dirty="0">
                <a:solidFill>
                  <a:srgbClr val="145072"/>
                </a:solidFill>
                <a:latin typeface="+mn-lt"/>
              </a:rPr>
              <a:t>Annie Gomez </a:t>
            </a:r>
            <a:br>
              <a:rPr lang="en-US" sz="3200" b="1" dirty="0">
                <a:solidFill>
                  <a:srgbClr val="145072"/>
                </a:solidFill>
                <a:latin typeface="+mn-lt"/>
              </a:rPr>
            </a:br>
            <a:r>
              <a:rPr lang="en-US" sz="3200" b="1" dirty="0">
                <a:solidFill>
                  <a:srgbClr val="145072"/>
                </a:solidFill>
                <a:latin typeface="+mn-lt"/>
              </a:rPr>
              <a:t>Work Opportunity Tax Credit </a:t>
            </a:r>
            <a:br>
              <a:rPr lang="en-US" sz="3200" b="1" dirty="0">
                <a:solidFill>
                  <a:srgbClr val="145072"/>
                </a:solidFill>
                <a:latin typeface="+mn-lt"/>
              </a:rPr>
            </a:br>
            <a:r>
              <a:rPr lang="en-US" sz="3200" b="1" dirty="0">
                <a:solidFill>
                  <a:srgbClr val="145072"/>
                </a:solidFill>
                <a:latin typeface="+mn-lt"/>
              </a:rPr>
              <a:t>Program Coordinator</a:t>
            </a:r>
          </a:p>
        </p:txBody>
      </p:sp>
      <p:sp>
        <p:nvSpPr>
          <p:cNvPr id="3" name="Subtitle 2">
            <a:extLst>
              <a:ext uri="{FF2B5EF4-FFF2-40B4-BE49-F238E27FC236}">
                <a16:creationId xmlns:a16="http://schemas.microsoft.com/office/drawing/2014/main" id="{9F4F653A-3CBD-4E1C-948F-16DBFEDF361E}"/>
              </a:ext>
            </a:extLst>
          </p:cNvPr>
          <p:cNvSpPr>
            <a:spLocks noGrp="1"/>
          </p:cNvSpPr>
          <p:nvPr>
            <p:ph type="subTitle" idx="1"/>
          </p:nvPr>
        </p:nvSpPr>
        <p:spPr>
          <a:xfrm>
            <a:off x="2032809" y="2552700"/>
            <a:ext cx="8277225" cy="1752600"/>
          </a:xfrm>
        </p:spPr>
        <p:txBody>
          <a:bodyPr>
            <a:normAutofit/>
          </a:bodyPr>
          <a:lstStyle/>
          <a:p>
            <a:r>
              <a:rPr lang="en-US" sz="4400" b="1" dirty="0">
                <a:solidFill>
                  <a:schemeClr val="tx1"/>
                </a:solidFill>
                <a:latin typeface="+mj-lt"/>
                <a:cs typeface="Calibri Light" panose="020F0302020204030204" pitchFamily="34" charset="0"/>
              </a:rPr>
              <a:t>WORK OPPORTUNITY TAX CREDIT PROGRAM IN NORTH CAROLINA</a:t>
            </a:r>
          </a:p>
          <a:p>
            <a:endParaRPr lang="en-US" dirty="0"/>
          </a:p>
        </p:txBody>
      </p:sp>
    </p:spTree>
    <p:extLst>
      <p:ext uri="{BB962C8B-B14F-4D97-AF65-F5344CB8AC3E}">
        <p14:creationId xmlns:p14="http://schemas.microsoft.com/office/powerpoint/2010/main" val="356748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259C6-E6C8-4E4F-8B56-2EF3D4462C8C}"/>
              </a:ext>
            </a:extLst>
          </p:cNvPr>
          <p:cNvSpPr>
            <a:spLocks noGrp="1"/>
          </p:cNvSpPr>
          <p:nvPr>
            <p:ph type="title"/>
          </p:nvPr>
        </p:nvSpPr>
        <p:spPr>
          <a:xfrm>
            <a:off x="1752601" y="274638"/>
            <a:ext cx="8324272" cy="1143000"/>
          </a:xfrm>
        </p:spPr>
        <p:txBody>
          <a:bodyPr>
            <a:noAutofit/>
          </a:bodyPr>
          <a:lstStyle/>
          <a:p>
            <a:r>
              <a:rPr lang="en-US" dirty="0">
                <a:solidFill>
                  <a:srgbClr val="145072"/>
                </a:solidFill>
                <a:latin typeface="Franklin Gothic Demi Cond" panose="020B0706030402020204" pitchFamily="34" charset="0"/>
              </a:rPr>
              <a:t>What is Work Opportunity Tax Credit?   </a:t>
            </a:r>
          </a:p>
        </p:txBody>
      </p:sp>
      <p:sp>
        <p:nvSpPr>
          <p:cNvPr id="3" name="Content Placeholder 2">
            <a:extLst>
              <a:ext uri="{FF2B5EF4-FFF2-40B4-BE49-F238E27FC236}">
                <a16:creationId xmlns:a16="http://schemas.microsoft.com/office/drawing/2014/main" id="{931DA6B9-F46D-4ED1-9366-A2EE34DCFB1E}"/>
              </a:ext>
            </a:extLst>
          </p:cNvPr>
          <p:cNvSpPr>
            <a:spLocks noGrp="1"/>
          </p:cNvSpPr>
          <p:nvPr>
            <p:ph idx="1"/>
          </p:nvPr>
        </p:nvSpPr>
        <p:spPr>
          <a:xfrm>
            <a:off x="1981200" y="1600200"/>
            <a:ext cx="8229600" cy="4546946"/>
          </a:xfrm>
        </p:spPr>
        <p:txBody>
          <a:bodyPr>
            <a:normAutofit fontScale="92500" lnSpcReduction="10000"/>
          </a:bodyPr>
          <a:lstStyle/>
          <a:p>
            <a:pPr defTabSz="933237">
              <a:lnSpc>
                <a:spcPct val="150000"/>
              </a:lnSpc>
              <a:defRPr/>
            </a:pPr>
            <a:r>
              <a:rPr lang="en-US" sz="2600" dirty="0">
                <a:latin typeface="Georgia" panose="02040502050405020303" pitchFamily="18" charset="0"/>
                <a:cs typeface="Calibri Light" panose="020F0302020204030204" pitchFamily="34" charset="0"/>
              </a:rPr>
              <a:t>WOTC is a federally funded tax credit program designed to encourage businesses to hire and retain individuals with significant barriers to employment.</a:t>
            </a:r>
            <a:r>
              <a:rPr lang="en-US" sz="2600" dirty="0">
                <a:latin typeface="Georgia" panose="02040502050405020303" pitchFamily="18" charset="0"/>
                <a:ea typeface="Calibri" panose="020F0502020204030204" pitchFamily="34" charset="0"/>
              </a:rPr>
              <a:t> </a:t>
            </a:r>
          </a:p>
          <a:p>
            <a:pPr marL="0" indent="0" defTabSz="933237">
              <a:lnSpc>
                <a:spcPct val="150000"/>
              </a:lnSpc>
              <a:buNone/>
              <a:defRPr/>
            </a:pPr>
            <a:endParaRPr lang="en-US" sz="2600" dirty="0">
              <a:latin typeface="Georgia" panose="02040502050405020303" pitchFamily="18" charset="0"/>
              <a:ea typeface="Calibri" panose="020F0502020204030204" pitchFamily="34" charset="0"/>
            </a:endParaRPr>
          </a:p>
          <a:p>
            <a:pPr defTabSz="933237">
              <a:lnSpc>
                <a:spcPct val="150000"/>
              </a:lnSpc>
              <a:defRPr/>
            </a:pPr>
            <a:r>
              <a:rPr lang="en-US" sz="2600" dirty="0">
                <a:latin typeface="Georgia" panose="02040502050405020303" pitchFamily="18" charset="0"/>
                <a:ea typeface="Calibri" panose="020F0502020204030204" pitchFamily="34" charset="0"/>
              </a:rPr>
              <a:t>The North Carolina Division of Workforce Solutions (DWS), part of the N.C. Department of Commerce, administers the WOTC program and determines eligibility for the Tax Credit. </a:t>
            </a:r>
            <a:endParaRPr lang="en-US" dirty="0">
              <a:latin typeface="Georgia" panose="02040502050405020303" pitchFamily="18" charset="0"/>
            </a:endParaRPr>
          </a:p>
        </p:txBody>
      </p:sp>
    </p:spTree>
    <p:extLst>
      <p:ext uri="{BB962C8B-B14F-4D97-AF65-F5344CB8AC3E}">
        <p14:creationId xmlns:p14="http://schemas.microsoft.com/office/powerpoint/2010/main" val="2883840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145072"/>
                </a:solidFill>
              </a:rPr>
              <a:t>    </a:t>
            </a:r>
            <a:r>
              <a:rPr lang="en-US" dirty="0">
                <a:solidFill>
                  <a:srgbClr val="145072"/>
                </a:solidFill>
                <a:latin typeface="Franklin Gothic Demi Cond" panose="020B0706030402020204" pitchFamily="34" charset="0"/>
              </a:rPr>
              <a:t>About WOTC</a:t>
            </a:r>
          </a:p>
        </p:txBody>
      </p:sp>
      <p:sp>
        <p:nvSpPr>
          <p:cNvPr id="3" name="Content Placeholder 2"/>
          <p:cNvSpPr>
            <a:spLocks noGrp="1"/>
          </p:cNvSpPr>
          <p:nvPr>
            <p:ph idx="1"/>
          </p:nvPr>
        </p:nvSpPr>
        <p:spPr>
          <a:xfrm>
            <a:off x="1985682" y="1600200"/>
            <a:ext cx="8453718" cy="4876800"/>
          </a:xfrm>
        </p:spPr>
        <p:txBody>
          <a:bodyPr>
            <a:normAutofit lnSpcReduction="10000"/>
          </a:bodyPr>
          <a:lstStyle/>
          <a:p>
            <a:r>
              <a:rPr lang="en-US" sz="3000" dirty="0">
                <a:latin typeface="Georgia" panose="02040502050405020303" pitchFamily="18" charset="0"/>
              </a:rPr>
              <a:t>Federal incentive program</a:t>
            </a:r>
          </a:p>
          <a:p>
            <a:pPr marL="0" indent="0">
              <a:buNone/>
            </a:pPr>
            <a:endParaRPr lang="en-US" sz="3000" dirty="0">
              <a:latin typeface="Georgia" panose="02040502050405020303" pitchFamily="18" charset="0"/>
            </a:endParaRPr>
          </a:p>
          <a:p>
            <a:r>
              <a:rPr lang="en-US" sz="3000" dirty="0">
                <a:latin typeface="Georgia" panose="02040502050405020303" pitchFamily="18" charset="0"/>
              </a:rPr>
              <a:t>Congressional renewal through December 31, 2025</a:t>
            </a:r>
          </a:p>
          <a:p>
            <a:pPr marL="457200" lvl="1" indent="0">
              <a:buNone/>
            </a:pPr>
            <a:r>
              <a:rPr lang="en-US" dirty="0">
                <a:latin typeface="Georgia" panose="02040502050405020303" pitchFamily="18" charset="0"/>
              </a:rPr>
              <a:t> (Consolidated Appropriations Act, 2021)</a:t>
            </a:r>
            <a:endParaRPr lang="en-US" sz="3000" dirty="0">
              <a:latin typeface="Georgia" panose="02040502050405020303" pitchFamily="18" charset="0"/>
            </a:endParaRPr>
          </a:p>
          <a:p>
            <a:pPr marL="457200" lvl="1" indent="0">
              <a:buNone/>
            </a:pPr>
            <a:endParaRPr lang="en-US" sz="3000" dirty="0">
              <a:latin typeface="Georgia" panose="02040502050405020303" pitchFamily="18" charset="0"/>
            </a:endParaRPr>
          </a:p>
          <a:p>
            <a:r>
              <a:rPr lang="en-US" sz="3000" dirty="0">
                <a:latin typeface="Georgia" panose="02040502050405020303" pitchFamily="18" charset="0"/>
              </a:rPr>
              <a:t>WOTC can be combined with:</a:t>
            </a:r>
          </a:p>
          <a:p>
            <a:pPr lvl="1"/>
            <a:r>
              <a:rPr lang="en-US" sz="3000" dirty="0">
                <a:latin typeface="Georgia" panose="02040502050405020303" pitchFamily="18" charset="0"/>
              </a:rPr>
              <a:t>State tax credits</a:t>
            </a:r>
          </a:p>
          <a:p>
            <a:pPr lvl="1"/>
            <a:r>
              <a:rPr lang="en-US" sz="3000" dirty="0">
                <a:latin typeface="Georgia" panose="02040502050405020303" pitchFamily="18" charset="0"/>
              </a:rPr>
              <a:t>Federal bonding</a:t>
            </a:r>
          </a:p>
          <a:p>
            <a:pPr lvl="1"/>
            <a:r>
              <a:rPr lang="en-US" sz="3000" dirty="0">
                <a:latin typeface="Georgia" panose="02040502050405020303" pitchFamily="18" charset="0"/>
              </a:rPr>
              <a:t>On-the-job training (OJT)</a:t>
            </a:r>
          </a:p>
          <a:p>
            <a:pPr lvl="1"/>
            <a:r>
              <a:rPr lang="en-US" sz="3000" dirty="0">
                <a:latin typeface="Georgia" panose="02040502050405020303" pitchFamily="18" charset="0"/>
              </a:rPr>
              <a:t>Registered apprenticeships                    </a:t>
            </a:r>
          </a:p>
          <a:p>
            <a:pPr marL="457200" lvl="1" indent="0">
              <a:buNone/>
            </a:pPr>
            <a:endParaRPr lang="en-US" dirty="0">
              <a:latin typeface="Calibri Light" panose="020F0302020204030204" pitchFamily="34" charset="0"/>
            </a:endParaRPr>
          </a:p>
          <a:p>
            <a:endParaRPr lang="en-US" dirty="0">
              <a:latin typeface="Calibri Light" panose="020F0302020204030204" pitchFamily="34" charset="0"/>
            </a:endParaRPr>
          </a:p>
        </p:txBody>
      </p:sp>
    </p:spTree>
    <p:extLst>
      <p:ext uri="{BB962C8B-B14F-4D97-AF65-F5344CB8AC3E}">
        <p14:creationId xmlns:p14="http://schemas.microsoft.com/office/powerpoint/2010/main" val="1985075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962dfc3-d82b-4502-9b9a-693a24519d20">
      <Terms xmlns="http://schemas.microsoft.com/office/infopath/2007/PartnerControls"/>
    </lcf76f155ced4ddcb4097134ff3c332f>
    <TaxCatchAll xmlns="da3a825a-d054-4298-9428-3c518f8ccb6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03833D1FA0C3143BDC2B6F13AA7BD8D" ma:contentTypeVersion="13" ma:contentTypeDescription="Create a new document." ma:contentTypeScope="" ma:versionID="f4c9825ff645512b7ac9a1dcf4eb24d1">
  <xsd:schema xmlns:xsd="http://www.w3.org/2001/XMLSchema" xmlns:xs="http://www.w3.org/2001/XMLSchema" xmlns:p="http://schemas.microsoft.com/office/2006/metadata/properties" xmlns:ns2="9962dfc3-d82b-4502-9b9a-693a24519d20" xmlns:ns3="da3a825a-d054-4298-9428-3c518f8ccb6a" targetNamespace="http://schemas.microsoft.com/office/2006/metadata/properties" ma:root="true" ma:fieldsID="8a0ba6885bb9bb4a7a6d1bd5cd4ef4ac" ns2:_="" ns3:_="">
    <xsd:import namespace="9962dfc3-d82b-4502-9b9a-693a24519d20"/>
    <xsd:import namespace="da3a825a-d054-4298-9428-3c518f8ccb6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SearchProperties"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2dfc3-d82b-4502-9b9a-693a24519d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3a825a-d054-4298-9428-3c518f8ccb6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f5eb80b-1d82-4717-8cff-62b4ce0a8298}" ma:internalName="TaxCatchAll" ma:showField="CatchAllData" ma:web="da3a825a-d054-4298-9428-3c518f8ccb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F6F874-3207-4519-B620-9D5A622DC424}">
  <ds:schemaRefs>
    <ds:schemaRef ds:uri="http://www.w3.org/XML/1998/namespace"/>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purl.org/dc/elements/1.1/"/>
    <ds:schemaRef ds:uri="9962dfc3-d82b-4502-9b9a-693a24519d20"/>
    <ds:schemaRef ds:uri="http://schemas.microsoft.com/office/2006/documentManagement/types"/>
    <ds:schemaRef ds:uri="da3a825a-d054-4298-9428-3c518f8ccb6a"/>
    <ds:schemaRef ds:uri="http://purl.org/dc/dcmitype/"/>
  </ds:schemaRefs>
</ds:datastoreItem>
</file>

<file path=customXml/itemProps2.xml><?xml version="1.0" encoding="utf-8"?>
<ds:datastoreItem xmlns:ds="http://schemas.openxmlformats.org/officeDocument/2006/customXml" ds:itemID="{8E9436A5-5DD9-4C3B-88F9-3B5B35FB7F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2dfc3-d82b-4502-9b9a-693a24519d20"/>
    <ds:schemaRef ds:uri="da3a825a-d054-4298-9428-3c518f8ccb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2BF6C3-3345-4AAB-8210-C301373DA8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8491</TotalTime>
  <Words>635</Words>
  <Application>Microsoft Office PowerPoint</Application>
  <PresentationFormat>Widescreen</PresentationFormat>
  <Paragraphs>114</Paragraphs>
  <Slides>17</Slides>
  <Notes>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Arial</vt:lpstr>
      <vt:lpstr>Brandon Grotesque Black</vt:lpstr>
      <vt:lpstr>Brandon Grotesque Medium</vt:lpstr>
      <vt:lpstr>Brandon Grotesque Thin</vt:lpstr>
      <vt:lpstr>Calibri</vt:lpstr>
      <vt:lpstr>Calibri Light</vt:lpstr>
      <vt:lpstr>Franklin Gothic Demi Cond</vt:lpstr>
      <vt:lpstr>Franklin Gothic Medium</vt:lpstr>
      <vt:lpstr>Franklin Gothic Medium Cond</vt:lpstr>
      <vt:lpstr>Georgia</vt:lpstr>
      <vt:lpstr>Skolar Latin</vt:lpstr>
      <vt:lpstr>Skolar Latin Medium</vt:lpstr>
      <vt:lpstr>Wingdings</vt:lpstr>
      <vt:lpstr>Office Theme</vt:lpstr>
      <vt:lpstr>Building Bridges to Employment: Understanding Federal Bonding and WOTC</vt:lpstr>
      <vt:lpstr>Federal Bonding Program</vt:lpstr>
      <vt:lpstr> Federal Bonding Program</vt:lpstr>
      <vt:lpstr> Federal Bonding Cont’d</vt:lpstr>
      <vt:lpstr>Resources</vt:lpstr>
      <vt:lpstr>PowerPoint Presentation</vt:lpstr>
      <vt:lpstr>Annie Gomez  Work Opportunity Tax Credit  Program Coordinator</vt:lpstr>
      <vt:lpstr>What is Work Opportunity Tax Credit?   </vt:lpstr>
      <vt:lpstr>    About WOTC</vt:lpstr>
      <vt:lpstr>Who is Eligible?</vt:lpstr>
      <vt:lpstr>Submission Requirements</vt:lpstr>
      <vt:lpstr>Submission Methods</vt:lpstr>
      <vt:lpstr>Questions about WOTC?                   </vt:lpstr>
      <vt:lpstr> For more information on WOTC</vt:lpstr>
      <vt:lpstr>Spanish Language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Rhoades, David E</dc:creator>
  <cp:lastModifiedBy>Buckner, Guy A</cp:lastModifiedBy>
  <cp:revision>204</cp:revision>
  <dcterms:created xsi:type="dcterms:W3CDTF">2019-02-28T19:07:06Z</dcterms:created>
  <dcterms:modified xsi:type="dcterms:W3CDTF">2024-11-18T16:06:02Z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0x010100C03833D1FA0C3143BDC2B6F13AA7BD8D</vt:lpwstr>
  </property>
  <property fmtid="{D5CDD505-2E9C-101B-9397-08002B2CF9AE}" pid="3" name="MediaServiceImageTags">
    <vt:lpwstr/>
  </property>
</Properties>
</file>